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ntonio Ultra-Bold" panose="020B0604020202020204" charset="0"/>
      <p:regular r:id="rId15"/>
    </p:embeddedFont>
    <p:embeddedFont>
      <p:font typeface="Poppins" panose="00000500000000000000" pitchFamily="2" charset="0"/>
      <p:regular r:id="rId16"/>
    </p:embeddedFont>
    <p:embeddedFont>
      <p:font typeface="Poppins Bold" panose="00000800000000000000" charset="0"/>
      <p:regular r:id="rId17"/>
    </p:embeddedFont>
    <p:embeddedFont>
      <p:font typeface="Poppins Semi-Bold" panose="020B0604020202020204" charset="0"/>
      <p:regular r:id="rId18"/>
    </p:embeddedFont>
    <p:embeddedFont>
      <p:font typeface="Poppins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4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248043" y="-3440659"/>
            <a:ext cx="17014058" cy="20205629"/>
            <a:chOff x="0" y="0"/>
            <a:chExt cx="812800" cy="965269"/>
          </a:xfrm>
        </p:grpSpPr>
        <p:sp>
          <p:nvSpPr>
            <p:cNvPr id="3" name="Freeform 3"/>
            <p:cNvSpPr/>
            <p:nvPr/>
          </p:nvSpPr>
          <p:spPr>
            <a:xfrm>
              <a:off x="12372" y="21171"/>
              <a:ext cx="788056" cy="922927"/>
            </a:xfrm>
            <a:custGeom>
              <a:avLst/>
              <a:gdLst/>
              <a:ahLst/>
              <a:cxnLst/>
              <a:rect l="l" t="t" r="r" b="b"/>
              <a:pathLst>
                <a:path w="788056" h="922927">
                  <a:moveTo>
                    <a:pt x="423337" y="13636"/>
                  </a:moveTo>
                  <a:lnTo>
                    <a:pt x="771119" y="426656"/>
                  </a:lnTo>
                  <a:cubicBezTo>
                    <a:pt x="788056" y="446770"/>
                    <a:pt x="788056" y="476156"/>
                    <a:pt x="771119" y="496270"/>
                  </a:cubicBezTo>
                  <a:lnTo>
                    <a:pt x="423337" y="909291"/>
                  </a:lnTo>
                  <a:cubicBezTo>
                    <a:pt x="416057" y="917937"/>
                    <a:pt x="405331" y="922927"/>
                    <a:pt x="394028" y="922927"/>
                  </a:cubicBezTo>
                  <a:cubicBezTo>
                    <a:pt x="382725" y="922927"/>
                    <a:pt x="371999" y="917937"/>
                    <a:pt x="364719" y="909291"/>
                  </a:cubicBezTo>
                  <a:lnTo>
                    <a:pt x="16937" y="496270"/>
                  </a:lnTo>
                  <a:cubicBezTo>
                    <a:pt x="0" y="476156"/>
                    <a:pt x="0" y="446770"/>
                    <a:pt x="16937" y="426656"/>
                  </a:cubicBezTo>
                  <a:lnTo>
                    <a:pt x="364719" y="13636"/>
                  </a:lnTo>
                  <a:cubicBezTo>
                    <a:pt x="371999" y="4990"/>
                    <a:pt x="382725" y="0"/>
                    <a:pt x="394028" y="0"/>
                  </a:cubicBezTo>
                  <a:cubicBezTo>
                    <a:pt x="405331" y="0"/>
                    <a:pt x="416057" y="4990"/>
                    <a:pt x="423337" y="13636"/>
                  </a:cubicBezTo>
                  <a:close/>
                </a:path>
              </a:pathLst>
            </a:custGeom>
            <a:gradFill rotWithShape="1">
              <a:gsLst>
                <a:gs pos="0">
                  <a:srgbClr val="1D1F3B">
                    <a:alpha val="100000"/>
                  </a:srgbClr>
                </a:gs>
                <a:gs pos="100000">
                  <a:srgbClr val="333979">
                    <a:alpha val="100000"/>
                  </a:srgbClr>
                </a:gs>
              </a:gsLst>
              <a:lin ang="0"/>
            </a:gradFill>
          </p:spPr>
          <p:txBody>
            <a:bodyPr/>
            <a:lstStyle/>
            <a:p>
              <a:endParaRPr lang="en-US"/>
            </a:p>
          </p:txBody>
        </p:sp>
        <p:sp>
          <p:nvSpPr>
            <p:cNvPr id="4" name="TextBox 4"/>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80350" y="-2828943"/>
            <a:ext cx="17014058" cy="20205629"/>
            <a:chOff x="0" y="0"/>
            <a:chExt cx="812800" cy="965269"/>
          </a:xfrm>
        </p:grpSpPr>
        <p:sp>
          <p:nvSpPr>
            <p:cNvPr id="6" name="Freeform 6"/>
            <p:cNvSpPr/>
            <p:nvPr/>
          </p:nvSpPr>
          <p:spPr>
            <a:xfrm>
              <a:off x="12372" y="21171"/>
              <a:ext cx="788056" cy="922927"/>
            </a:xfrm>
            <a:custGeom>
              <a:avLst/>
              <a:gdLst/>
              <a:ahLst/>
              <a:cxnLst/>
              <a:rect l="l" t="t" r="r" b="b"/>
              <a:pathLst>
                <a:path w="788056" h="922927">
                  <a:moveTo>
                    <a:pt x="423337" y="13636"/>
                  </a:moveTo>
                  <a:lnTo>
                    <a:pt x="771119" y="426656"/>
                  </a:lnTo>
                  <a:cubicBezTo>
                    <a:pt x="788056" y="446770"/>
                    <a:pt x="788056" y="476156"/>
                    <a:pt x="771119" y="496270"/>
                  </a:cubicBezTo>
                  <a:lnTo>
                    <a:pt x="423337" y="909291"/>
                  </a:lnTo>
                  <a:cubicBezTo>
                    <a:pt x="416057" y="917937"/>
                    <a:pt x="405331" y="922927"/>
                    <a:pt x="394028" y="922927"/>
                  </a:cubicBezTo>
                  <a:cubicBezTo>
                    <a:pt x="382725" y="922927"/>
                    <a:pt x="371999" y="917937"/>
                    <a:pt x="364719" y="909291"/>
                  </a:cubicBezTo>
                  <a:lnTo>
                    <a:pt x="16937" y="496270"/>
                  </a:lnTo>
                  <a:cubicBezTo>
                    <a:pt x="0" y="476156"/>
                    <a:pt x="0" y="446770"/>
                    <a:pt x="16937" y="426656"/>
                  </a:cubicBezTo>
                  <a:lnTo>
                    <a:pt x="364719" y="13636"/>
                  </a:lnTo>
                  <a:cubicBezTo>
                    <a:pt x="371999" y="4990"/>
                    <a:pt x="382725" y="0"/>
                    <a:pt x="394028" y="0"/>
                  </a:cubicBezTo>
                  <a:cubicBezTo>
                    <a:pt x="405331" y="0"/>
                    <a:pt x="416057" y="4990"/>
                    <a:pt x="423337" y="13636"/>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7" name="TextBox 7"/>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856561" y="-311930"/>
            <a:ext cx="7431439" cy="11164200"/>
            <a:chOff x="0" y="0"/>
            <a:chExt cx="18326252" cy="27531403"/>
          </a:xfrm>
        </p:grpSpPr>
        <p:sp>
          <p:nvSpPr>
            <p:cNvPr id="9" name="Freeform 9"/>
            <p:cNvSpPr/>
            <p:nvPr/>
          </p:nvSpPr>
          <p:spPr>
            <a:xfrm>
              <a:off x="0" y="0"/>
              <a:ext cx="18326354" cy="27531315"/>
            </a:xfrm>
            <a:custGeom>
              <a:avLst/>
              <a:gdLst/>
              <a:ahLst/>
              <a:cxnLst/>
              <a:rect l="l" t="t" r="r" b="b"/>
              <a:pathLst>
                <a:path w="18326354" h="27531315">
                  <a:moveTo>
                    <a:pt x="18326227" y="0"/>
                  </a:moveTo>
                  <a:lnTo>
                    <a:pt x="13393293" y="86487"/>
                  </a:lnTo>
                  <a:lnTo>
                    <a:pt x="683006" y="15093950"/>
                  </a:lnTo>
                  <a:cubicBezTo>
                    <a:pt x="228981" y="15630017"/>
                    <a:pt x="1270" y="16290798"/>
                    <a:pt x="0" y="16951961"/>
                  </a:cubicBezTo>
                  <a:lnTo>
                    <a:pt x="0" y="16962628"/>
                  </a:lnTo>
                  <a:cubicBezTo>
                    <a:pt x="1270" y="17618838"/>
                    <a:pt x="225679" y="18275047"/>
                    <a:pt x="673608" y="18809336"/>
                  </a:cubicBezTo>
                  <a:lnTo>
                    <a:pt x="7984744" y="27531315"/>
                  </a:lnTo>
                  <a:lnTo>
                    <a:pt x="18326354" y="27531315"/>
                  </a:lnTo>
                  <a:lnTo>
                    <a:pt x="18326354" y="0"/>
                  </a:lnTo>
                  <a:close/>
                </a:path>
              </a:pathLst>
            </a:custGeom>
            <a:blipFill>
              <a:blip r:embed="rId2"/>
              <a:stretch>
                <a:fillRect l="-75189" r="-75189"/>
              </a:stretch>
            </a:blipFill>
          </p:spPr>
          <p:txBody>
            <a:bodyPr/>
            <a:lstStyle/>
            <a:p>
              <a:endParaRPr lang="en-US"/>
            </a:p>
          </p:txBody>
        </p:sp>
      </p:grpSp>
      <p:grpSp>
        <p:nvGrpSpPr>
          <p:cNvPr id="10" name="Group 10"/>
          <p:cNvGrpSpPr/>
          <p:nvPr/>
        </p:nvGrpSpPr>
        <p:grpSpPr>
          <a:xfrm>
            <a:off x="-1662244" y="3107887"/>
            <a:ext cx="7440636" cy="661546"/>
            <a:chOff x="0" y="0"/>
            <a:chExt cx="2714119" cy="241312"/>
          </a:xfrm>
        </p:grpSpPr>
        <p:sp>
          <p:nvSpPr>
            <p:cNvPr id="11" name="Freeform 11"/>
            <p:cNvSpPr/>
            <p:nvPr/>
          </p:nvSpPr>
          <p:spPr>
            <a:xfrm>
              <a:off x="10443" y="0"/>
              <a:ext cx="2693233" cy="241312"/>
            </a:xfrm>
            <a:custGeom>
              <a:avLst/>
              <a:gdLst/>
              <a:ahLst/>
              <a:cxnLst/>
              <a:rect l="l" t="t" r="r" b="b"/>
              <a:pathLst>
                <a:path w="2693233" h="241312">
                  <a:moveTo>
                    <a:pt x="213567" y="0"/>
                  </a:moveTo>
                  <a:lnTo>
                    <a:pt x="2682866" y="0"/>
                  </a:lnTo>
                  <a:cubicBezTo>
                    <a:pt x="2686632" y="0"/>
                    <a:pt x="2690056" y="2183"/>
                    <a:pt x="2691644" y="5598"/>
                  </a:cubicBezTo>
                  <a:cubicBezTo>
                    <a:pt x="2693233" y="9012"/>
                    <a:pt x="2692697" y="13038"/>
                    <a:pt x="2690272" y="15918"/>
                  </a:cubicBezTo>
                  <a:lnTo>
                    <a:pt x="2513880" y="225394"/>
                  </a:lnTo>
                  <a:cubicBezTo>
                    <a:pt x="2505381" y="235487"/>
                    <a:pt x="2492860" y="241312"/>
                    <a:pt x="2479666" y="241312"/>
                  </a:cubicBezTo>
                  <a:lnTo>
                    <a:pt x="10367" y="241312"/>
                  </a:lnTo>
                  <a:cubicBezTo>
                    <a:pt x="6601" y="241312"/>
                    <a:pt x="3177" y="239129"/>
                    <a:pt x="1589" y="235714"/>
                  </a:cubicBezTo>
                  <a:cubicBezTo>
                    <a:pt x="0" y="232300"/>
                    <a:pt x="535" y="228275"/>
                    <a:pt x="2961" y="225394"/>
                  </a:cubicBezTo>
                  <a:lnTo>
                    <a:pt x="179353" y="15918"/>
                  </a:lnTo>
                  <a:cubicBezTo>
                    <a:pt x="187852" y="5825"/>
                    <a:pt x="200373" y="0"/>
                    <a:pt x="213567" y="0"/>
                  </a:cubicBez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12" name="TextBox 12"/>
            <p:cNvSpPr txBox="1"/>
            <p:nvPr/>
          </p:nvSpPr>
          <p:spPr>
            <a:xfrm>
              <a:off x="101600" y="-57150"/>
              <a:ext cx="2510919" cy="29846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7841126">
            <a:off x="8207708" y="-15148"/>
            <a:ext cx="10424233" cy="1164886"/>
            <a:chOff x="0" y="0"/>
            <a:chExt cx="2745477" cy="306801"/>
          </a:xfrm>
        </p:grpSpPr>
        <p:sp>
          <p:nvSpPr>
            <p:cNvPr id="14" name="Freeform 14"/>
            <p:cNvSpPr/>
            <p:nvPr/>
          </p:nvSpPr>
          <p:spPr>
            <a:xfrm>
              <a:off x="0" y="0"/>
              <a:ext cx="2745477" cy="306801"/>
            </a:xfrm>
            <a:custGeom>
              <a:avLst/>
              <a:gdLst/>
              <a:ahLst/>
              <a:cxnLst/>
              <a:rect l="l" t="t" r="r" b="b"/>
              <a:pathLst>
                <a:path w="2745477" h="306801">
                  <a:moveTo>
                    <a:pt x="0" y="0"/>
                  </a:moveTo>
                  <a:lnTo>
                    <a:pt x="2745477" y="0"/>
                  </a:lnTo>
                  <a:lnTo>
                    <a:pt x="2745477" y="306801"/>
                  </a:lnTo>
                  <a:lnTo>
                    <a:pt x="0" y="306801"/>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15" name="TextBox 15"/>
            <p:cNvSpPr txBox="1"/>
            <p:nvPr/>
          </p:nvSpPr>
          <p:spPr>
            <a:xfrm>
              <a:off x="0" y="-57150"/>
              <a:ext cx="2745477" cy="363951"/>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9854091" y="-2190431"/>
            <a:ext cx="4271122" cy="5196087"/>
          </a:xfrm>
          <a:prstGeom prst="line">
            <a:avLst/>
          </a:prstGeom>
          <a:ln w="57150" cap="flat">
            <a:solidFill>
              <a:srgbClr val="FFFFFF"/>
            </a:solidFill>
            <a:prstDash val="solid"/>
            <a:headEnd type="oval" w="lg" len="lg"/>
            <a:tailEnd type="none" w="sm" len="sm"/>
          </a:ln>
        </p:spPr>
        <p:txBody>
          <a:bodyPr/>
          <a:lstStyle/>
          <a:p>
            <a:endParaRPr lang="en-US"/>
          </a:p>
        </p:txBody>
      </p:sp>
      <p:sp>
        <p:nvSpPr>
          <p:cNvPr id="17" name="AutoShape 17"/>
          <p:cNvSpPr/>
          <p:nvPr/>
        </p:nvSpPr>
        <p:spPr>
          <a:xfrm flipV="1">
            <a:off x="10564956" y="-4101693"/>
            <a:ext cx="4271122" cy="5196087"/>
          </a:xfrm>
          <a:prstGeom prst="line">
            <a:avLst/>
          </a:prstGeom>
          <a:ln w="57150" cap="flat">
            <a:solidFill>
              <a:srgbClr val="FFFFFF"/>
            </a:solidFill>
            <a:prstDash val="solid"/>
            <a:headEnd type="oval" w="lg" len="lg"/>
            <a:tailEnd type="none" w="sm" len="sm"/>
          </a:ln>
        </p:spPr>
        <p:txBody>
          <a:bodyPr/>
          <a:lstStyle/>
          <a:p>
            <a:endParaRPr lang="en-US"/>
          </a:p>
        </p:txBody>
      </p:sp>
      <p:sp>
        <p:nvSpPr>
          <p:cNvPr id="18" name="Freeform 18"/>
          <p:cNvSpPr/>
          <p:nvPr/>
        </p:nvSpPr>
        <p:spPr>
          <a:xfrm>
            <a:off x="-417426" y="0"/>
            <a:ext cx="13610713" cy="2921605"/>
          </a:xfrm>
          <a:custGeom>
            <a:avLst/>
            <a:gdLst/>
            <a:ahLst/>
            <a:cxnLst/>
            <a:rect l="l" t="t" r="r" b="b"/>
            <a:pathLst>
              <a:path w="13610713" h="2921605">
                <a:moveTo>
                  <a:pt x="0" y="0"/>
                </a:moveTo>
                <a:lnTo>
                  <a:pt x="13610714" y="0"/>
                </a:lnTo>
                <a:lnTo>
                  <a:pt x="13610714" y="2921605"/>
                </a:lnTo>
                <a:lnTo>
                  <a:pt x="0" y="2921605"/>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1047506" y="8645558"/>
            <a:ext cx="7200536" cy="613155"/>
          </a:xfrm>
          <a:prstGeom prst="rect">
            <a:avLst/>
          </a:prstGeom>
        </p:spPr>
        <p:txBody>
          <a:bodyPr lIns="0" tIns="0" rIns="0" bIns="0" rtlCol="0" anchor="t">
            <a:spAutoFit/>
          </a:bodyPr>
          <a:lstStyle/>
          <a:p>
            <a:pPr>
              <a:lnSpc>
                <a:spcPts val="4730"/>
              </a:lnSpc>
              <a:spcBef>
                <a:spcPct val="0"/>
              </a:spcBef>
            </a:pPr>
            <a:r>
              <a:rPr lang="en-US" sz="3378">
                <a:solidFill>
                  <a:srgbClr val="FFFFFF"/>
                </a:solidFill>
                <a:latin typeface="Poppins Semi-Bold"/>
              </a:rPr>
              <a:t>Business Presentation - 2024</a:t>
            </a:r>
          </a:p>
        </p:txBody>
      </p:sp>
      <p:sp>
        <p:nvSpPr>
          <p:cNvPr id="20" name="TextBox 20"/>
          <p:cNvSpPr txBox="1"/>
          <p:nvPr/>
        </p:nvSpPr>
        <p:spPr>
          <a:xfrm>
            <a:off x="1028700" y="3059215"/>
            <a:ext cx="3831989" cy="678322"/>
          </a:xfrm>
          <a:prstGeom prst="rect">
            <a:avLst/>
          </a:prstGeom>
        </p:spPr>
        <p:txBody>
          <a:bodyPr lIns="0" tIns="0" rIns="0" bIns="0" rtlCol="0" anchor="t">
            <a:spAutoFit/>
          </a:bodyPr>
          <a:lstStyle/>
          <a:p>
            <a:pPr>
              <a:lnSpc>
                <a:spcPts val="5197"/>
              </a:lnSpc>
              <a:spcBef>
                <a:spcPct val="0"/>
              </a:spcBef>
            </a:pPr>
            <a:r>
              <a:rPr lang="en-US" sz="3712">
                <a:solidFill>
                  <a:srgbClr val="FFFFFF"/>
                </a:solidFill>
                <a:latin typeface="Poppins Semi-Bold"/>
              </a:rPr>
              <a:t>THE IMPACT OF</a:t>
            </a:r>
          </a:p>
        </p:txBody>
      </p:sp>
      <p:sp>
        <p:nvSpPr>
          <p:cNvPr id="21" name="TextBox 21"/>
          <p:cNvSpPr txBox="1"/>
          <p:nvPr/>
        </p:nvSpPr>
        <p:spPr>
          <a:xfrm>
            <a:off x="836416" y="3674184"/>
            <a:ext cx="13096513" cy="1595986"/>
          </a:xfrm>
          <a:prstGeom prst="rect">
            <a:avLst/>
          </a:prstGeom>
        </p:spPr>
        <p:txBody>
          <a:bodyPr lIns="0" tIns="0" rIns="0" bIns="0" rtlCol="0" anchor="t">
            <a:spAutoFit/>
          </a:bodyPr>
          <a:lstStyle/>
          <a:p>
            <a:pPr>
              <a:lnSpc>
                <a:spcPts val="13036"/>
              </a:lnSpc>
              <a:spcBef>
                <a:spcPct val="0"/>
              </a:spcBef>
            </a:pPr>
            <a:r>
              <a:rPr lang="en-US" sz="9311">
                <a:solidFill>
                  <a:srgbClr val="FFFFFF"/>
                </a:solidFill>
                <a:latin typeface="Antonio Ultra-Bold"/>
              </a:rPr>
              <a:t> GOVERNMENT RELATIONS</a:t>
            </a:r>
          </a:p>
        </p:txBody>
      </p:sp>
      <p:sp>
        <p:nvSpPr>
          <p:cNvPr id="22" name="TextBox 22"/>
          <p:cNvSpPr txBox="1"/>
          <p:nvPr/>
        </p:nvSpPr>
        <p:spPr>
          <a:xfrm>
            <a:off x="1028700" y="5033061"/>
            <a:ext cx="6106802" cy="1657734"/>
          </a:xfrm>
          <a:prstGeom prst="rect">
            <a:avLst/>
          </a:prstGeom>
        </p:spPr>
        <p:txBody>
          <a:bodyPr lIns="0" tIns="0" rIns="0" bIns="0" rtlCol="0" anchor="t">
            <a:spAutoFit/>
          </a:bodyPr>
          <a:lstStyle/>
          <a:p>
            <a:pPr>
              <a:lnSpc>
                <a:spcPts val="13605"/>
              </a:lnSpc>
              <a:spcBef>
                <a:spcPct val="0"/>
              </a:spcBef>
            </a:pPr>
            <a:r>
              <a:rPr lang="en-US" sz="9718">
                <a:solidFill>
                  <a:srgbClr val="FFFFFF"/>
                </a:solidFill>
                <a:latin typeface="Antonio Ultra-Bold"/>
              </a:rPr>
              <a:t>IN 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751093" y="-514350"/>
            <a:ext cx="1274563" cy="9772650"/>
            <a:chOff x="0" y="0"/>
            <a:chExt cx="335687" cy="2573867"/>
          </a:xfrm>
        </p:grpSpPr>
        <p:sp>
          <p:nvSpPr>
            <p:cNvPr id="3" name="Freeform 3"/>
            <p:cNvSpPr/>
            <p:nvPr/>
          </p:nvSpPr>
          <p:spPr>
            <a:xfrm>
              <a:off x="0" y="0"/>
              <a:ext cx="335687" cy="2573867"/>
            </a:xfrm>
            <a:custGeom>
              <a:avLst/>
              <a:gdLst/>
              <a:ahLst/>
              <a:cxnLst/>
              <a:rect l="l" t="t" r="r" b="b"/>
              <a:pathLst>
                <a:path w="335687" h="2573867">
                  <a:moveTo>
                    <a:pt x="109335" y="0"/>
                  </a:moveTo>
                  <a:lnTo>
                    <a:pt x="226352" y="0"/>
                  </a:lnTo>
                  <a:cubicBezTo>
                    <a:pt x="255350" y="0"/>
                    <a:pt x="283159" y="11519"/>
                    <a:pt x="303664" y="32024"/>
                  </a:cubicBezTo>
                  <a:cubicBezTo>
                    <a:pt x="324168" y="52528"/>
                    <a:pt x="335687" y="80338"/>
                    <a:pt x="335687" y="109335"/>
                  </a:cubicBezTo>
                  <a:lnTo>
                    <a:pt x="335687" y="2464532"/>
                  </a:lnTo>
                  <a:cubicBezTo>
                    <a:pt x="335687" y="2493529"/>
                    <a:pt x="324168" y="2521339"/>
                    <a:pt x="303664" y="2541843"/>
                  </a:cubicBezTo>
                  <a:cubicBezTo>
                    <a:pt x="283159" y="2562347"/>
                    <a:pt x="255350" y="2573867"/>
                    <a:pt x="226352" y="2573867"/>
                  </a:cubicBezTo>
                  <a:lnTo>
                    <a:pt x="109335" y="2573867"/>
                  </a:lnTo>
                  <a:cubicBezTo>
                    <a:pt x="80338" y="2573867"/>
                    <a:pt x="52528" y="2562347"/>
                    <a:pt x="32024" y="2541843"/>
                  </a:cubicBezTo>
                  <a:cubicBezTo>
                    <a:pt x="11519" y="2521339"/>
                    <a:pt x="0" y="2493529"/>
                    <a:pt x="0" y="2464532"/>
                  </a:cubicBezTo>
                  <a:lnTo>
                    <a:pt x="0" y="109335"/>
                  </a:lnTo>
                  <a:cubicBezTo>
                    <a:pt x="0" y="80338"/>
                    <a:pt x="11519" y="52528"/>
                    <a:pt x="32024" y="32024"/>
                  </a:cubicBezTo>
                  <a:cubicBezTo>
                    <a:pt x="52528" y="11519"/>
                    <a:pt x="80338" y="0"/>
                    <a:pt x="109335" y="0"/>
                  </a:cubicBezTo>
                  <a:close/>
                </a:path>
              </a:pathLst>
            </a:custGeom>
            <a:gradFill rotWithShape="1">
              <a:gsLst>
                <a:gs pos="0">
                  <a:srgbClr val="2D2E62">
                    <a:alpha val="100000"/>
                  </a:srgbClr>
                </a:gs>
                <a:gs pos="100000">
                  <a:srgbClr val="00D8BE">
                    <a:alpha val="100000"/>
                  </a:srgbClr>
                </a:gs>
              </a:gsLst>
              <a:lin ang="5400000"/>
            </a:gradFill>
          </p:spPr>
          <p:txBody>
            <a:bodyPr/>
            <a:lstStyle/>
            <a:p>
              <a:endParaRPr lang="en-US"/>
            </a:p>
          </p:txBody>
        </p:sp>
        <p:sp>
          <p:nvSpPr>
            <p:cNvPr id="4" name="TextBox 4"/>
            <p:cNvSpPr txBox="1"/>
            <p:nvPr/>
          </p:nvSpPr>
          <p:spPr>
            <a:xfrm>
              <a:off x="0" y="-57150"/>
              <a:ext cx="335687" cy="263101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534905" y="885825"/>
            <a:ext cx="6724395" cy="901700"/>
          </a:xfrm>
          <a:prstGeom prst="rect">
            <a:avLst/>
          </a:prstGeom>
        </p:spPr>
        <p:txBody>
          <a:bodyPr lIns="0" tIns="0" rIns="0" bIns="0" rtlCol="0" anchor="t">
            <a:spAutoFit/>
          </a:bodyPr>
          <a:lstStyle/>
          <a:p>
            <a:pPr algn="r">
              <a:lnSpc>
                <a:spcPts val="7000"/>
              </a:lnSpc>
            </a:pPr>
            <a:r>
              <a:rPr lang="en-US" sz="5000">
                <a:solidFill>
                  <a:srgbClr val="08ACB1"/>
                </a:solidFill>
                <a:latin typeface="Poppins Ultra-Bold"/>
              </a:rPr>
              <a:t>MEASURING</a:t>
            </a:r>
          </a:p>
        </p:txBody>
      </p:sp>
      <p:sp>
        <p:nvSpPr>
          <p:cNvPr id="6" name="TextBox 6"/>
          <p:cNvSpPr txBox="1"/>
          <p:nvPr/>
        </p:nvSpPr>
        <p:spPr>
          <a:xfrm>
            <a:off x="6110206" y="1623717"/>
            <a:ext cx="11149094" cy="901700"/>
          </a:xfrm>
          <a:prstGeom prst="rect">
            <a:avLst/>
          </a:prstGeom>
        </p:spPr>
        <p:txBody>
          <a:bodyPr lIns="0" tIns="0" rIns="0" bIns="0" rtlCol="0" anchor="t">
            <a:spAutoFit/>
          </a:bodyPr>
          <a:lstStyle/>
          <a:p>
            <a:pPr algn="r">
              <a:lnSpc>
                <a:spcPts val="7000"/>
              </a:lnSpc>
            </a:pPr>
            <a:r>
              <a:rPr lang="en-US" sz="5000">
                <a:solidFill>
                  <a:srgbClr val="FFFFFF"/>
                </a:solidFill>
                <a:latin typeface="Poppins Ultra-Bold"/>
              </a:rPr>
              <a:t>   IMPACT</a:t>
            </a:r>
          </a:p>
        </p:txBody>
      </p:sp>
      <p:sp>
        <p:nvSpPr>
          <p:cNvPr id="7" name="TextBox 7"/>
          <p:cNvSpPr txBox="1"/>
          <p:nvPr/>
        </p:nvSpPr>
        <p:spPr>
          <a:xfrm>
            <a:off x="7009035" y="1471039"/>
            <a:ext cx="758680" cy="750638"/>
          </a:xfrm>
          <a:prstGeom prst="rect">
            <a:avLst/>
          </a:prstGeom>
        </p:spPr>
        <p:txBody>
          <a:bodyPr lIns="0" tIns="0" rIns="0" bIns="0" rtlCol="0" anchor="t">
            <a:spAutoFit/>
          </a:bodyPr>
          <a:lstStyle/>
          <a:p>
            <a:pPr algn="ctr">
              <a:lnSpc>
                <a:spcPts val="5870"/>
              </a:lnSpc>
            </a:pPr>
            <a:r>
              <a:rPr lang="en-US" sz="4192">
                <a:solidFill>
                  <a:srgbClr val="FFFFFF"/>
                </a:solidFill>
                <a:latin typeface="Poppins Ultra-Bold"/>
              </a:rPr>
              <a:t>01</a:t>
            </a:r>
          </a:p>
        </p:txBody>
      </p:sp>
      <p:sp>
        <p:nvSpPr>
          <p:cNvPr id="8" name="TextBox 8"/>
          <p:cNvSpPr txBox="1"/>
          <p:nvPr/>
        </p:nvSpPr>
        <p:spPr>
          <a:xfrm>
            <a:off x="7009035" y="3939506"/>
            <a:ext cx="758680" cy="750638"/>
          </a:xfrm>
          <a:prstGeom prst="rect">
            <a:avLst/>
          </a:prstGeom>
        </p:spPr>
        <p:txBody>
          <a:bodyPr lIns="0" tIns="0" rIns="0" bIns="0" rtlCol="0" anchor="t">
            <a:spAutoFit/>
          </a:bodyPr>
          <a:lstStyle/>
          <a:p>
            <a:pPr algn="ctr">
              <a:lnSpc>
                <a:spcPts val="5870"/>
              </a:lnSpc>
            </a:pPr>
            <a:r>
              <a:rPr lang="en-US" sz="4192">
                <a:solidFill>
                  <a:srgbClr val="FFFFFF"/>
                </a:solidFill>
                <a:latin typeface="Poppins Ultra-Bold"/>
              </a:rPr>
              <a:t>02</a:t>
            </a:r>
          </a:p>
        </p:txBody>
      </p:sp>
      <p:sp>
        <p:nvSpPr>
          <p:cNvPr id="9" name="TextBox 9"/>
          <p:cNvSpPr txBox="1"/>
          <p:nvPr/>
        </p:nvSpPr>
        <p:spPr>
          <a:xfrm>
            <a:off x="7009035" y="6404644"/>
            <a:ext cx="758680" cy="750638"/>
          </a:xfrm>
          <a:prstGeom prst="rect">
            <a:avLst/>
          </a:prstGeom>
        </p:spPr>
        <p:txBody>
          <a:bodyPr lIns="0" tIns="0" rIns="0" bIns="0" rtlCol="0" anchor="t">
            <a:spAutoFit/>
          </a:bodyPr>
          <a:lstStyle/>
          <a:p>
            <a:pPr algn="ctr">
              <a:lnSpc>
                <a:spcPts val="5870"/>
              </a:lnSpc>
            </a:pPr>
            <a:r>
              <a:rPr lang="en-US" sz="4192">
                <a:solidFill>
                  <a:srgbClr val="FFFFFF"/>
                </a:solidFill>
                <a:latin typeface="Poppins Ultra-Bold"/>
              </a:rPr>
              <a:t>03</a:t>
            </a:r>
          </a:p>
        </p:txBody>
      </p:sp>
      <p:sp>
        <p:nvSpPr>
          <p:cNvPr id="10" name="TextBox 10"/>
          <p:cNvSpPr txBox="1"/>
          <p:nvPr/>
        </p:nvSpPr>
        <p:spPr>
          <a:xfrm>
            <a:off x="8509314" y="2468267"/>
            <a:ext cx="8749986" cy="2399030"/>
          </a:xfrm>
          <a:prstGeom prst="rect">
            <a:avLst/>
          </a:prstGeom>
        </p:spPr>
        <p:txBody>
          <a:bodyPr lIns="0" tIns="0" rIns="0" bIns="0" rtlCol="0" anchor="t">
            <a:spAutoFit/>
          </a:bodyPr>
          <a:lstStyle/>
          <a:p>
            <a:pPr>
              <a:lnSpc>
                <a:spcPts val="3219"/>
              </a:lnSpc>
            </a:pPr>
            <a:r>
              <a:rPr lang="en-US" sz="2299">
                <a:solidFill>
                  <a:srgbClr val="FFFFFF"/>
                </a:solidFill>
                <a:latin typeface="Poppins"/>
              </a:rPr>
              <a:t>Metrics include secured government funding, favorable policy outcomes, mitigated risks due to proactive compliance, enhanced brand reputation within government circles, and the effectiveness of crisis management during government-related challenges.</a:t>
            </a:r>
          </a:p>
          <a:p>
            <a:pPr>
              <a:lnSpc>
                <a:spcPts val="3219"/>
              </a:lnSpc>
              <a:spcBef>
                <a:spcPct val="0"/>
              </a:spcBef>
            </a:pPr>
            <a:endParaRPr lang="en-US" sz="2299">
              <a:solidFill>
                <a:srgbClr val="FFFFFF"/>
              </a:solidFill>
              <a:latin typeface="Poppins"/>
            </a:endParaRPr>
          </a:p>
        </p:txBody>
      </p:sp>
      <p:grpSp>
        <p:nvGrpSpPr>
          <p:cNvPr id="11" name="Group 11"/>
          <p:cNvGrpSpPr/>
          <p:nvPr/>
        </p:nvGrpSpPr>
        <p:grpSpPr>
          <a:xfrm>
            <a:off x="8509314" y="4621654"/>
            <a:ext cx="11418181" cy="4636646"/>
            <a:chOff x="0" y="0"/>
            <a:chExt cx="35769639" cy="14525180"/>
          </a:xfrm>
        </p:grpSpPr>
        <p:sp>
          <p:nvSpPr>
            <p:cNvPr id="12" name="Freeform 12"/>
            <p:cNvSpPr/>
            <p:nvPr/>
          </p:nvSpPr>
          <p:spPr>
            <a:xfrm>
              <a:off x="0" y="0"/>
              <a:ext cx="35769550" cy="14525245"/>
            </a:xfrm>
            <a:custGeom>
              <a:avLst/>
              <a:gdLst/>
              <a:ahLst/>
              <a:cxnLst/>
              <a:rect l="l" t="t" r="r" b="b"/>
              <a:pathLst>
                <a:path w="35769550" h="14525245">
                  <a:moveTo>
                    <a:pt x="743458" y="0"/>
                  </a:moveTo>
                  <a:cubicBezTo>
                    <a:pt x="332867" y="0"/>
                    <a:pt x="0" y="332867"/>
                    <a:pt x="0" y="743458"/>
                  </a:cubicBezTo>
                  <a:lnTo>
                    <a:pt x="0" y="13781787"/>
                  </a:lnTo>
                  <a:cubicBezTo>
                    <a:pt x="0" y="14192377"/>
                    <a:pt x="332867" y="14525245"/>
                    <a:pt x="743458" y="14525245"/>
                  </a:cubicBezTo>
                  <a:lnTo>
                    <a:pt x="35026219" y="14525245"/>
                  </a:lnTo>
                  <a:cubicBezTo>
                    <a:pt x="35433763" y="14525245"/>
                    <a:pt x="35764722" y="14197203"/>
                    <a:pt x="35769550" y="13790803"/>
                  </a:cubicBezTo>
                  <a:lnTo>
                    <a:pt x="35769550" y="734441"/>
                  </a:lnTo>
                  <a:cubicBezTo>
                    <a:pt x="35764722" y="328041"/>
                    <a:pt x="35433763" y="0"/>
                    <a:pt x="35026219" y="0"/>
                  </a:cubicBezTo>
                  <a:close/>
                </a:path>
              </a:pathLst>
            </a:custGeom>
            <a:blipFill>
              <a:blip r:embed="rId2"/>
              <a:stretch>
                <a:fillRect t="-32085" b="-32085"/>
              </a:stretch>
            </a:blipFill>
          </p:spPr>
          <p:txBody>
            <a:bodyPr/>
            <a:lstStyle/>
            <a:p>
              <a:endParaRPr lang="en-US"/>
            </a:p>
          </p:txBody>
        </p:sp>
      </p:grpSp>
      <p:sp>
        <p:nvSpPr>
          <p:cNvPr id="13" name="TextBox 13"/>
          <p:cNvSpPr txBox="1"/>
          <p:nvPr/>
        </p:nvSpPr>
        <p:spPr>
          <a:xfrm>
            <a:off x="2071937" y="1618365"/>
            <a:ext cx="4475044" cy="509905"/>
          </a:xfrm>
          <a:prstGeom prst="rect">
            <a:avLst/>
          </a:prstGeom>
        </p:spPr>
        <p:txBody>
          <a:bodyPr lIns="0" tIns="0" rIns="0" bIns="0" rtlCol="0" anchor="t">
            <a:spAutoFit/>
          </a:bodyPr>
          <a:lstStyle/>
          <a:p>
            <a:pPr algn="r">
              <a:lnSpc>
                <a:spcPts val="3920"/>
              </a:lnSpc>
            </a:pPr>
            <a:r>
              <a:rPr lang="en-US" sz="2800">
                <a:solidFill>
                  <a:srgbClr val="FFFFFF"/>
                </a:solidFill>
                <a:latin typeface="Poppins Bold"/>
              </a:rPr>
              <a:t>Message Penetration</a:t>
            </a:r>
          </a:p>
        </p:txBody>
      </p:sp>
      <p:sp>
        <p:nvSpPr>
          <p:cNvPr id="14" name="TextBox 14"/>
          <p:cNvSpPr txBox="1"/>
          <p:nvPr/>
        </p:nvSpPr>
        <p:spPr>
          <a:xfrm>
            <a:off x="2214263" y="4047152"/>
            <a:ext cx="4332717" cy="509905"/>
          </a:xfrm>
          <a:prstGeom prst="rect">
            <a:avLst/>
          </a:prstGeom>
        </p:spPr>
        <p:txBody>
          <a:bodyPr lIns="0" tIns="0" rIns="0" bIns="0" rtlCol="0" anchor="t">
            <a:spAutoFit/>
          </a:bodyPr>
          <a:lstStyle/>
          <a:p>
            <a:pPr algn="r">
              <a:lnSpc>
                <a:spcPts val="3920"/>
              </a:lnSpc>
            </a:pPr>
            <a:r>
              <a:rPr lang="en-US" sz="2800">
                <a:solidFill>
                  <a:srgbClr val="FFFFFF"/>
                </a:solidFill>
                <a:latin typeface="Poppins Bold"/>
              </a:rPr>
              <a:t>Social Media Metrics</a:t>
            </a:r>
          </a:p>
        </p:txBody>
      </p:sp>
      <p:sp>
        <p:nvSpPr>
          <p:cNvPr id="15" name="TextBox 15"/>
          <p:cNvSpPr txBox="1"/>
          <p:nvPr/>
        </p:nvSpPr>
        <p:spPr>
          <a:xfrm>
            <a:off x="2214263" y="6476650"/>
            <a:ext cx="4332717" cy="509905"/>
          </a:xfrm>
          <a:prstGeom prst="rect">
            <a:avLst/>
          </a:prstGeom>
        </p:spPr>
        <p:txBody>
          <a:bodyPr lIns="0" tIns="0" rIns="0" bIns="0" rtlCol="0" anchor="t">
            <a:spAutoFit/>
          </a:bodyPr>
          <a:lstStyle/>
          <a:p>
            <a:pPr algn="r">
              <a:lnSpc>
                <a:spcPts val="3920"/>
              </a:lnSpc>
            </a:pPr>
            <a:r>
              <a:rPr lang="en-US" sz="2800">
                <a:solidFill>
                  <a:srgbClr val="FFFFFF"/>
                </a:solidFill>
                <a:latin typeface="Poppins Bold"/>
              </a:rPr>
              <a:t>Qualitative Analysis</a:t>
            </a:r>
          </a:p>
        </p:txBody>
      </p:sp>
      <p:sp>
        <p:nvSpPr>
          <p:cNvPr id="16" name="TextBox 16"/>
          <p:cNvSpPr txBox="1"/>
          <p:nvPr/>
        </p:nvSpPr>
        <p:spPr>
          <a:xfrm>
            <a:off x="1028700" y="2285027"/>
            <a:ext cx="5518280" cy="1286587"/>
          </a:xfrm>
          <a:prstGeom prst="rect">
            <a:avLst/>
          </a:prstGeom>
        </p:spPr>
        <p:txBody>
          <a:bodyPr lIns="0" tIns="0" rIns="0" bIns="0" rtlCol="0" anchor="t">
            <a:spAutoFit/>
          </a:bodyPr>
          <a:lstStyle/>
          <a:p>
            <a:pPr>
              <a:lnSpc>
                <a:spcPts val="2060"/>
              </a:lnSpc>
            </a:pPr>
            <a:r>
              <a:rPr lang="en-US" sz="1471">
                <a:solidFill>
                  <a:srgbClr val="FFFFFF"/>
                </a:solidFill>
                <a:latin typeface="Poppins"/>
              </a:rPr>
              <a:t>Message penetration measures how effectively your key messages are being absorbed and understood by your target audience. It goes beyond simple exposure to analyze whether your audience internalizes your brand messaging, values, and product benefits.</a:t>
            </a:r>
          </a:p>
        </p:txBody>
      </p:sp>
      <p:sp>
        <p:nvSpPr>
          <p:cNvPr id="17" name="TextBox 17"/>
          <p:cNvSpPr txBox="1"/>
          <p:nvPr/>
        </p:nvSpPr>
        <p:spPr>
          <a:xfrm>
            <a:off x="1028700" y="4713813"/>
            <a:ext cx="5518280" cy="1543762"/>
          </a:xfrm>
          <a:prstGeom prst="rect">
            <a:avLst/>
          </a:prstGeom>
        </p:spPr>
        <p:txBody>
          <a:bodyPr lIns="0" tIns="0" rIns="0" bIns="0" rtlCol="0" anchor="t">
            <a:spAutoFit/>
          </a:bodyPr>
          <a:lstStyle/>
          <a:p>
            <a:pPr>
              <a:lnSpc>
                <a:spcPts val="2060"/>
              </a:lnSpc>
            </a:pPr>
            <a:r>
              <a:rPr lang="en-US" sz="1471">
                <a:solidFill>
                  <a:srgbClr val="FFFFFF"/>
                </a:solidFill>
                <a:latin typeface="Poppins"/>
              </a:rPr>
              <a:t>Social media metrics are the key performance indicators used to track the success of your social media efforts. They encompass various data points, including reach (how many people see your content), engagement (likes, comments, shares), website traffic generated from social platforms, audience demographics, and brand sentiment.  </a:t>
            </a:r>
          </a:p>
        </p:txBody>
      </p:sp>
      <p:sp>
        <p:nvSpPr>
          <p:cNvPr id="18" name="TextBox 18"/>
          <p:cNvSpPr txBox="1"/>
          <p:nvPr/>
        </p:nvSpPr>
        <p:spPr>
          <a:xfrm>
            <a:off x="1028700" y="7143312"/>
            <a:ext cx="5518280" cy="1286587"/>
          </a:xfrm>
          <a:prstGeom prst="rect">
            <a:avLst/>
          </a:prstGeom>
        </p:spPr>
        <p:txBody>
          <a:bodyPr lIns="0" tIns="0" rIns="0" bIns="0" rtlCol="0" anchor="t">
            <a:spAutoFit/>
          </a:bodyPr>
          <a:lstStyle/>
          <a:p>
            <a:pPr>
              <a:lnSpc>
                <a:spcPts val="2060"/>
              </a:lnSpc>
            </a:pPr>
            <a:r>
              <a:rPr lang="en-US" sz="1471">
                <a:solidFill>
                  <a:srgbClr val="FFFFFF"/>
                </a:solidFill>
                <a:latin typeface="Poppins"/>
              </a:rPr>
              <a:t>Qualitative analytics focuses on collecting and analyzing non-numerical data to understand the "why" behind customer behaviors, opinions, and experiences. It seeks to uncover deeper insights into motivations, preferences, and the context surrounding actions.</a:t>
            </a:r>
          </a:p>
        </p:txBody>
      </p:sp>
      <p:sp>
        <p:nvSpPr>
          <p:cNvPr id="19" name="AutoShape 19"/>
          <p:cNvSpPr/>
          <p:nvPr/>
        </p:nvSpPr>
        <p:spPr>
          <a:xfrm flipV="1">
            <a:off x="-3755274" y="9286875"/>
            <a:ext cx="8135896" cy="0"/>
          </a:xfrm>
          <a:prstGeom prst="line">
            <a:avLst/>
          </a:prstGeom>
          <a:ln w="57150" cap="flat">
            <a:solidFill>
              <a:srgbClr val="FFFFFF"/>
            </a:solidFill>
            <a:prstDash val="solid"/>
            <a:headEnd type="oval" w="lg" len="lg"/>
            <a:tailEnd type="oval" w="lg" len="lg"/>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897880" y="5597747"/>
            <a:ext cx="6492240" cy="0"/>
          </a:xfrm>
          <a:prstGeom prst="line">
            <a:avLst/>
          </a:prstGeom>
          <a:ln w="47625"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5897880" y="8147749"/>
            <a:ext cx="6492240" cy="0"/>
          </a:xfrm>
          <a:prstGeom prst="line">
            <a:avLst/>
          </a:prstGeom>
          <a:ln w="47625" cap="flat">
            <a:solidFill>
              <a:srgbClr val="FFFFFF"/>
            </a:solidFill>
            <a:prstDash val="solid"/>
            <a:headEnd type="none" w="sm" len="sm"/>
            <a:tailEnd type="none" w="sm" len="sm"/>
          </a:ln>
        </p:spPr>
        <p:txBody>
          <a:bodyPr/>
          <a:lstStyle/>
          <a:p>
            <a:endParaRPr lang="en-US"/>
          </a:p>
        </p:txBody>
      </p:sp>
      <p:grpSp>
        <p:nvGrpSpPr>
          <p:cNvPr id="4" name="Group 4"/>
          <p:cNvGrpSpPr/>
          <p:nvPr/>
        </p:nvGrpSpPr>
        <p:grpSpPr>
          <a:xfrm>
            <a:off x="-9856974" y="-6842389"/>
            <a:ext cx="11919926" cy="14155918"/>
            <a:chOff x="0" y="0"/>
            <a:chExt cx="812800" cy="965269"/>
          </a:xfrm>
        </p:grpSpPr>
        <p:sp>
          <p:nvSpPr>
            <p:cNvPr id="5" name="Freeform 5"/>
            <p:cNvSpPr/>
            <p:nvPr/>
          </p:nvSpPr>
          <p:spPr>
            <a:xfrm>
              <a:off x="17659" y="30218"/>
              <a:ext cx="777481" cy="904832"/>
            </a:xfrm>
            <a:custGeom>
              <a:avLst/>
              <a:gdLst/>
              <a:ahLst/>
              <a:cxnLst/>
              <a:rect l="l" t="t" r="r" b="b"/>
              <a:pathLst>
                <a:path w="777481" h="904832">
                  <a:moveTo>
                    <a:pt x="430576" y="19464"/>
                  </a:moveTo>
                  <a:lnTo>
                    <a:pt x="753307" y="402734"/>
                  </a:lnTo>
                  <a:cubicBezTo>
                    <a:pt x="777482" y="431444"/>
                    <a:pt x="777482" y="473388"/>
                    <a:pt x="753307" y="502098"/>
                  </a:cubicBezTo>
                  <a:lnTo>
                    <a:pt x="430576" y="885369"/>
                  </a:lnTo>
                  <a:cubicBezTo>
                    <a:pt x="420184" y="897709"/>
                    <a:pt x="404874" y="904832"/>
                    <a:pt x="388741" y="904832"/>
                  </a:cubicBezTo>
                  <a:cubicBezTo>
                    <a:pt x="372608" y="904832"/>
                    <a:pt x="357298" y="897709"/>
                    <a:pt x="346907" y="885369"/>
                  </a:cubicBezTo>
                  <a:lnTo>
                    <a:pt x="24175" y="502098"/>
                  </a:lnTo>
                  <a:cubicBezTo>
                    <a:pt x="0" y="473388"/>
                    <a:pt x="0" y="431444"/>
                    <a:pt x="24175" y="402734"/>
                  </a:cubicBezTo>
                  <a:lnTo>
                    <a:pt x="346907" y="19464"/>
                  </a:lnTo>
                  <a:cubicBezTo>
                    <a:pt x="357298" y="7123"/>
                    <a:pt x="372608" y="0"/>
                    <a:pt x="388741" y="0"/>
                  </a:cubicBezTo>
                  <a:cubicBezTo>
                    <a:pt x="404874" y="0"/>
                    <a:pt x="420184" y="7123"/>
                    <a:pt x="430576" y="19464"/>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6" name="TextBox 6"/>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8700" y="4532223"/>
            <a:ext cx="6639121" cy="2169149"/>
            <a:chOff x="0" y="0"/>
            <a:chExt cx="1748575" cy="571299"/>
          </a:xfrm>
        </p:grpSpPr>
        <p:sp>
          <p:nvSpPr>
            <p:cNvPr id="8" name="Freeform 8"/>
            <p:cNvSpPr/>
            <p:nvPr/>
          </p:nvSpPr>
          <p:spPr>
            <a:xfrm>
              <a:off x="0" y="0"/>
              <a:ext cx="1748575" cy="571299"/>
            </a:xfrm>
            <a:custGeom>
              <a:avLst/>
              <a:gdLst/>
              <a:ahLst/>
              <a:cxnLst/>
              <a:rect l="l" t="t" r="r" b="b"/>
              <a:pathLst>
                <a:path w="1748575" h="571299">
                  <a:moveTo>
                    <a:pt x="59034" y="0"/>
                  </a:moveTo>
                  <a:lnTo>
                    <a:pt x="1689541" y="0"/>
                  </a:lnTo>
                  <a:cubicBezTo>
                    <a:pt x="1722144" y="0"/>
                    <a:pt x="1748575" y="26430"/>
                    <a:pt x="1748575" y="59034"/>
                  </a:cubicBezTo>
                  <a:lnTo>
                    <a:pt x="1748575" y="512264"/>
                  </a:lnTo>
                  <a:cubicBezTo>
                    <a:pt x="1748575" y="544868"/>
                    <a:pt x="1722144" y="571299"/>
                    <a:pt x="1689541" y="571299"/>
                  </a:cubicBezTo>
                  <a:lnTo>
                    <a:pt x="59034" y="571299"/>
                  </a:lnTo>
                  <a:cubicBezTo>
                    <a:pt x="43377" y="571299"/>
                    <a:pt x="28362" y="565079"/>
                    <a:pt x="17291" y="554008"/>
                  </a:cubicBezTo>
                  <a:cubicBezTo>
                    <a:pt x="6220" y="542937"/>
                    <a:pt x="0" y="527921"/>
                    <a:pt x="0" y="512264"/>
                  </a:cubicBezTo>
                  <a:lnTo>
                    <a:pt x="0" y="59034"/>
                  </a:lnTo>
                  <a:cubicBezTo>
                    <a:pt x="0" y="43377"/>
                    <a:pt x="6220" y="28362"/>
                    <a:pt x="17291" y="17291"/>
                  </a:cubicBezTo>
                  <a:cubicBezTo>
                    <a:pt x="28362" y="6220"/>
                    <a:pt x="43377" y="0"/>
                    <a:pt x="59034"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9" name="TextBox 9"/>
            <p:cNvSpPr txBox="1"/>
            <p:nvPr/>
          </p:nvSpPr>
          <p:spPr>
            <a:xfrm>
              <a:off x="0" y="-57150"/>
              <a:ext cx="1748575" cy="62844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620179" y="4532223"/>
            <a:ext cx="6639121" cy="2169149"/>
            <a:chOff x="0" y="0"/>
            <a:chExt cx="1748575" cy="571299"/>
          </a:xfrm>
        </p:grpSpPr>
        <p:sp>
          <p:nvSpPr>
            <p:cNvPr id="11" name="Freeform 11"/>
            <p:cNvSpPr/>
            <p:nvPr/>
          </p:nvSpPr>
          <p:spPr>
            <a:xfrm>
              <a:off x="0" y="0"/>
              <a:ext cx="1748575" cy="571299"/>
            </a:xfrm>
            <a:custGeom>
              <a:avLst/>
              <a:gdLst/>
              <a:ahLst/>
              <a:cxnLst/>
              <a:rect l="l" t="t" r="r" b="b"/>
              <a:pathLst>
                <a:path w="1748575" h="571299">
                  <a:moveTo>
                    <a:pt x="59034" y="0"/>
                  </a:moveTo>
                  <a:lnTo>
                    <a:pt x="1689541" y="0"/>
                  </a:lnTo>
                  <a:cubicBezTo>
                    <a:pt x="1722144" y="0"/>
                    <a:pt x="1748575" y="26430"/>
                    <a:pt x="1748575" y="59034"/>
                  </a:cubicBezTo>
                  <a:lnTo>
                    <a:pt x="1748575" y="512264"/>
                  </a:lnTo>
                  <a:cubicBezTo>
                    <a:pt x="1748575" y="544868"/>
                    <a:pt x="1722144" y="571299"/>
                    <a:pt x="1689541" y="571299"/>
                  </a:cubicBezTo>
                  <a:lnTo>
                    <a:pt x="59034" y="571299"/>
                  </a:lnTo>
                  <a:cubicBezTo>
                    <a:pt x="43377" y="571299"/>
                    <a:pt x="28362" y="565079"/>
                    <a:pt x="17291" y="554008"/>
                  </a:cubicBezTo>
                  <a:cubicBezTo>
                    <a:pt x="6220" y="542937"/>
                    <a:pt x="0" y="527921"/>
                    <a:pt x="0" y="512264"/>
                  </a:cubicBezTo>
                  <a:lnTo>
                    <a:pt x="0" y="59034"/>
                  </a:lnTo>
                  <a:cubicBezTo>
                    <a:pt x="0" y="43377"/>
                    <a:pt x="6220" y="28362"/>
                    <a:pt x="17291" y="17291"/>
                  </a:cubicBezTo>
                  <a:cubicBezTo>
                    <a:pt x="28362" y="6220"/>
                    <a:pt x="43377" y="0"/>
                    <a:pt x="59034"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12" name="TextBox 12"/>
            <p:cNvSpPr txBox="1"/>
            <p:nvPr/>
          </p:nvSpPr>
          <p:spPr>
            <a:xfrm>
              <a:off x="0" y="-57150"/>
              <a:ext cx="1748575" cy="62844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28700" y="7044125"/>
            <a:ext cx="6639121" cy="2169149"/>
            <a:chOff x="0" y="0"/>
            <a:chExt cx="1748575" cy="571299"/>
          </a:xfrm>
        </p:grpSpPr>
        <p:sp>
          <p:nvSpPr>
            <p:cNvPr id="14" name="Freeform 14"/>
            <p:cNvSpPr/>
            <p:nvPr/>
          </p:nvSpPr>
          <p:spPr>
            <a:xfrm>
              <a:off x="0" y="0"/>
              <a:ext cx="1748575" cy="571299"/>
            </a:xfrm>
            <a:custGeom>
              <a:avLst/>
              <a:gdLst/>
              <a:ahLst/>
              <a:cxnLst/>
              <a:rect l="l" t="t" r="r" b="b"/>
              <a:pathLst>
                <a:path w="1748575" h="571299">
                  <a:moveTo>
                    <a:pt x="59034" y="0"/>
                  </a:moveTo>
                  <a:lnTo>
                    <a:pt x="1689541" y="0"/>
                  </a:lnTo>
                  <a:cubicBezTo>
                    <a:pt x="1722144" y="0"/>
                    <a:pt x="1748575" y="26430"/>
                    <a:pt x="1748575" y="59034"/>
                  </a:cubicBezTo>
                  <a:lnTo>
                    <a:pt x="1748575" y="512264"/>
                  </a:lnTo>
                  <a:cubicBezTo>
                    <a:pt x="1748575" y="544868"/>
                    <a:pt x="1722144" y="571299"/>
                    <a:pt x="1689541" y="571299"/>
                  </a:cubicBezTo>
                  <a:lnTo>
                    <a:pt x="59034" y="571299"/>
                  </a:lnTo>
                  <a:cubicBezTo>
                    <a:pt x="43377" y="571299"/>
                    <a:pt x="28362" y="565079"/>
                    <a:pt x="17291" y="554008"/>
                  </a:cubicBezTo>
                  <a:cubicBezTo>
                    <a:pt x="6220" y="542937"/>
                    <a:pt x="0" y="527921"/>
                    <a:pt x="0" y="512264"/>
                  </a:cubicBezTo>
                  <a:lnTo>
                    <a:pt x="0" y="59034"/>
                  </a:lnTo>
                  <a:cubicBezTo>
                    <a:pt x="0" y="43377"/>
                    <a:pt x="6220" y="28362"/>
                    <a:pt x="17291" y="17291"/>
                  </a:cubicBezTo>
                  <a:cubicBezTo>
                    <a:pt x="28362" y="6220"/>
                    <a:pt x="43377" y="0"/>
                    <a:pt x="59034"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15" name="TextBox 15"/>
            <p:cNvSpPr txBox="1"/>
            <p:nvPr/>
          </p:nvSpPr>
          <p:spPr>
            <a:xfrm>
              <a:off x="0" y="-57150"/>
              <a:ext cx="1748575" cy="628449"/>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620179" y="7044125"/>
            <a:ext cx="6639121" cy="2169149"/>
            <a:chOff x="0" y="0"/>
            <a:chExt cx="1748575" cy="571299"/>
          </a:xfrm>
        </p:grpSpPr>
        <p:sp>
          <p:nvSpPr>
            <p:cNvPr id="17" name="Freeform 17"/>
            <p:cNvSpPr/>
            <p:nvPr/>
          </p:nvSpPr>
          <p:spPr>
            <a:xfrm>
              <a:off x="0" y="0"/>
              <a:ext cx="1748575" cy="571299"/>
            </a:xfrm>
            <a:custGeom>
              <a:avLst/>
              <a:gdLst/>
              <a:ahLst/>
              <a:cxnLst/>
              <a:rect l="l" t="t" r="r" b="b"/>
              <a:pathLst>
                <a:path w="1748575" h="571299">
                  <a:moveTo>
                    <a:pt x="59034" y="0"/>
                  </a:moveTo>
                  <a:lnTo>
                    <a:pt x="1689541" y="0"/>
                  </a:lnTo>
                  <a:cubicBezTo>
                    <a:pt x="1722144" y="0"/>
                    <a:pt x="1748575" y="26430"/>
                    <a:pt x="1748575" y="59034"/>
                  </a:cubicBezTo>
                  <a:lnTo>
                    <a:pt x="1748575" y="512264"/>
                  </a:lnTo>
                  <a:cubicBezTo>
                    <a:pt x="1748575" y="544868"/>
                    <a:pt x="1722144" y="571299"/>
                    <a:pt x="1689541" y="571299"/>
                  </a:cubicBezTo>
                  <a:lnTo>
                    <a:pt x="59034" y="571299"/>
                  </a:lnTo>
                  <a:cubicBezTo>
                    <a:pt x="43377" y="571299"/>
                    <a:pt x="28362" y="565079"/>
                    <a:pt x="17291" y="554008"/>
                  </a:cubicBezTo>
                  <a:cubicBezTo>
                    <a:pt x="6220" y="542937"/>
                    <a:pt x="0" y="527921"/>
                    <a:pt x="0" y="512264"/>
                  </a:cubicBezTo>
                  <a:lnTo>
                    <a:pt x="0" y="59034"/>
                  </a:lnTo>
                  <a:cubicBezTo>
                    <a:pt x="0" y="43377"/>
                    <a:pt x="6220" y="28362"/>
                    <a:pt x="17291" y="17291"/>
                  </a:cubicBezTo>
                  <a:cubicBezTo>
                    <a:pt x="28362" y="6220"/>
                    <a:pt x="43377" y="0"/>
                    <a:pt x="59034"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18" name="TextBox 18"/>
            <p:cNvSpPr txBox="1"/>
            <p:nvPr/>
          </p:nvSpPr>
          <p:spPr>
            <a:xfrm>
              <a:off x="0" y="-57150"/>
              <a:ext cx="1748575" cy="62844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9023247" y="5476994"/>
            <a:ext cx="241506" cy="24150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9023247" y="8026996"/>
            <a:ext cx="241506" cy="24150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3777453" y="885825"/>
            <a:ext cx="10733095" cy="901700"/>
          </a:xfrm>
          <a:prstGeom prst="rect">
            <a:avLst/>
          </a:prstGeom>
        </p:spPr>
        <p:txBody>
          <a:bodyPr lIns="0" tIns="0" rIns="0" bIns="0" rtlCol="0" anchor="t">
            <a:spAutoFit/>
          </a:bodyPr>
          <a:lstStyle/>
          <a:p>
            <a:pPr algn="ctr">
              <a:lnSpc>
                <a:spcPts val="7000"/>
              </a:lnSpc>
            </a:pPr>
            <a:r>
              <a:rPr lang="en-US" sz="5000">
                <a:solidFill>
                  <a:srgbClr val="08ACB1"/>
                </a:solidFill>
                <a:latin typeface="Poppins Ultra-Bold"/>
              </a:rPr>
              <a:t>GOVERNMENT RELATIONS</a:t>
            </a:r>
          </a:p>
        </p:txBody>
      </p:sp>
      <p:sp>
        <p:nvSpPr>
          <p:cNvPr id="26" name="TextBox 26"/>
          <p:cNvSpPr txBox="1"/>
          <p:nvPr/>
        </p:nvSpPr>
        <p:spPr>
          <a:xfrm>
            <a:off x="4825374" y="1644650"/>
            <a:ext cx="8637251" cy="901700"/>
          </a:xfrm>
          <a:prstGeom prst="rect">
            <a:avLst/>
          </a:prstGeom>
        </p:spPr>
        <p:txBody>
          <a:bodyPr lIns="0" tIns="0" rIns="0" bIns="0" rtlCol="0" anchor="t">
            <a:spAutoFit/>
          </a:bodyPr>
          <a:lstStyle/>
          <a:p>
            <a:pPr algn="ctr">
              <a:lnSpc>
                <a:spcPts val="7000"/>
              </a:lnSpc>
            </a:pPr>
            <a:r>
              <a:rPr lang="en-US" sz="5000">
                <a:solidFill>
                  <a:srgbClr val="FFFFFF"/>
                </a:solidFill>
                <a:latin typeface="Poppins Ultra-Bold"/>
              </a:rPr>
              <a:t>IN THE DIGITAL AGE</a:t>
            </a:r>
          </a:p>
        </p:txBody>
      </p:sp>
      <p:sp>
        <p:nvSpPr>
          <p:cNvPr id="27" name="TextBox 27"/>
          <p:cNvSpPr txBox="1"/>
          <p:nvPr/>
        </p:nvSpPr>
        <p:spPr>
          <a:xfrm>
            <a:off x="1028700" y="2742939"/>
            <a:ext cx="16230600" cy="1598930"/>
          </a:xfrm>
          <a:prstGeom prst="rect">
            <a:avLst/>
          </a:prstGeom>
        </p:spPr>
        <p:txBody>
          <a:bodyPr lIns="0" tIns="0" rIns="0" bIns="0" rtlCol="0" anchor="t">
            <a:spAutoFit/>
          </a:bodyPr>
          <a:lstStyle/>
          <a:p>
            <a:pPr algn="ctr">
              <a:lnSpc>
                <a:spcPts val="3219"/>
              </a:lnSpc>
              <a:spcBef>
                <a:spcPct val="0"/>
              </a:spcBef>
            </a:pPr>
            <a:r>
              <a:rPr lang="en-US" sz="2299">
                <a:solidFill>
                  <a:srgbClr val="FFFFFF"/>
                </a:solidFill>
                <a:latin typeface="Poppins"/>
              </a:rPr>
              <a:t>The digital age has transformed the landscape of government relations. No longer can companies rely solely on backroom deals and traditional lobbying tactics. Today, success hinges on building strong relationships with stakeholders through online reputation management, social media engagement, real-time communication, and a commitment to transparency and authenticity.</a:t>
            </a:r>
          </a:p>
        </p:txBody>
      </p:sp>
      <p:sp>
        <p:nvSpPr>
          <p:cNvPr id="28" name="TextBox 28"/>
          <p:cNvSpPr txBox="1"/>
          <p:nvPr/>
        </p:nvSpPr>
        <p:spPr>
          <a:xfrm>
            <a:off x="1595501" y="4747697"/>
            <a:ext cx="5505520"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Online Reputation Management</a:t>
            </a:r>
          </a:p>
        </p:txBody>
      </p:sp>
      <p:sp>
        <p:nvSpPr>
          <p:cNvPr id="29" name="TextBox 29"/>
          <p:cNvSpPr txBox="1"/>
          <p:nvPr/>
        </p:nvSpPr>
        <p:spPr>
          <a:xfrm>
            <a:off x="1595501" y="7246854"/>
            <a:ext cx="5505520"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Real Time Communication</a:t>
            </a:r>
          </a:p>
        </p:txBody>
      </p:sp>
      <p:sp>
        <p:nvSpPr>
          <p:cNvPr id="30" name="TextBox 30"/>
          <p:cNvSpPr txBox="1"/>
          <p:nvPr/>
        </p:nvSpPr>
        <p:spPr>
          <a:xfrm>
            <a:off x="11186980" y="4747697"/>
            <a:ext cx="5505520"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Social Media Engagement</a:t>
            </a:r>
          </a:p>
        </p:txBody>
      </p:sp>
      <p:sp>
        <p:nvSpPr>
          <p:cNvPr id="31" name="TextBox 31"/>
          <p:cNvSpPr txBox="1"/>
          <p:nvPr/>
        </p:nvSpPr>
        <p:spPr>
          <a:xfrm>
            <a:off x="11186980" y="7246854"/>
            <a:ext cx="5505520"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Transparency And Authenticity</a:t>
            </a:r>
          </a:p>
        </p:txBody>
      </p:sp>
      <p:sp>
        <p:nvSpPr>
          <p:cNvPr id="32" name="TextBox 32"/>
          <p:cNvSpPr txBox="1"/>
          <p:nvPr/>
        </p:nvSpPr>
        <p:spPr>
          <a:xfrm>
            <a:off x="1234979" y="5370927"/>
            <a:ext cx="6226562" cy="1111885"/>
          </a:xfrm>
          <a:prstGeom prst="rect">
            <a:avLst/>
          </a:prstGeom>
        </p:spPr>
        <p:txBody>
          <a:bodyPr lIns="0" tIns="0" rIns="0" bIns="0" rtlCol="0" anchor="t">
            <a:spAutoFit/>
          </a:bodyPr>
          <a:lstStyle/>
          <a:p>
            <a:pPr algn="ctr">
              <a:lnSpc>
                <a:spcPts val="2239"/>
              </a:lnSpc>
            </a:pPr>
            <a:r>
              <a:rPr lang="en-US" sz="1599">
                <a:solidFill>
                  <a:srgbClr val="FFFFFF"/>
                </a:solidFill>
                <a:latin typeface="Poppins"/>
              </a:rPr>
              <a:t>A company's reputation precedes it. Negative online reviews, news articles, or social media posts can significantly damage your standing with policymakers and the public. </a:t>
            </a:r>
          </a:p>
          <a:p>
            <a:pPr algn="ctr">
              <a:lnSpc>
                <a:spcPts val="2239"/>
              </a:lnSpc>
              <a:spcBef>
                <a:spcPct val="0"/>
              </a:spcBef>
            </a:pPr>
            <a:endParaRPr lang="en-US" sz="1599">
              <a:solidFill>
                <a:srgbClr val="FFFFFF"/>
              </a:solidFill>
              <a:latin typeface="Poppins"/>
            </a:endParaRPr>
          </a:p>
        </p:txBody>
      </p:sp>
      <p:sp>
        <p:nvSpPr>
          <p:cNvPr id="33" name="TextBox 33"/>
          <p:cNvSpPr txBox="1"/>
          <p:nvPr/>
        </p:nvSpPr>
        <p:spPr>
          <a:xfrm>
            <a:off x="1234979" y="7870084"/>
            <a:ext cx="6226562" cy="1111885"/>
          </a:xfrm>
          <a:prstGeom prst="rect">
            <a:avLst/>
          </a:prstGeom>
        </p:spPr>
        <p:txBody>
          <a:bodyPr lIns="0" tIns="0" rIns="0" bIns="0" rtlCol="0" anchor="t">
            <a:spAutoFit/>
          </a:bodyPr>
          <a:lstStyle/>
          <a:p>
            <a:pPr algn="ctr">
              <a:lnSpc>
                <a:spcPts val="2239"/>
              </a:lnSpc>
            </a:pPr>
            <a:r>
              <a:rPr lang="en-US" sz="1599">
                <a:solidFill>
                  <a:srgbClr val="FFFFFF"/>
                </a:solidFill>
                <a:latin typeface="Poppins"/>
              </a:rPr>
              <a:t>News travels fast, and crises can erupt online in an instant.  A robust government relations team needs to be prepared for real-time communication. </a:t>
            </a:r>
          </a:p>
          <a:p>
            <a:pPr algn="ctr">
              <a:lnSpc>
                <a:spcPts val="2239"/>
              </a:lnSpc>
              <a:spcBef>
                <a:spcPct val="0"/>
              </a:spcBef>
            </a:pPr>
            <a:endParaRPr lang="en-US" sz="1599">
              <a:solidFill>
                <a:srgbClr val="FFFFFF"/>
              </a:solidFill>
              <a:latin typeface="Poppins"/>
            </a:endParaRPr>
          </a:p>
        </p:txBody>
      </p:sp>
      <p:sp>
        <p:nvSpPr>
          <p:cNvPr id="34" name="TextBox 34"/>
          <p:cNvSpPr txBox="1"/>
          <p:nvPr/>
        </p:nvSpPr>
        <p:spPr>
          <a:xfrm>
            <a:off x="10826458" y="5370927"/>
            <a:ext cx="6226562" cy="1111885"/>
          </a:xfrm>
          <a:prstGeom prst="rect">
            <a:avLst/>
          </a:prstGeom>
        </p:spPr>
        <p:txBody>
          <a:bodyPr lIns="0" tIns="0" rIns="0" bIns="0" rtlCol="0" anchor="t">
            <a:spAutoFit/>
          </a:bodyPr>
          <a:lstStyle/>
          <a:p>
            <a:pPr algn="ctr">
              <a:lnSpc>
                <a:spcPts val="2239"/>
              </a:lnSpc>
            </a:pPr>
            <a:r>
              <a:rPr lang="en-US" sz="1599">
                <a:solidFill>
                  <a:srgbClr val="FFFFFF"/>
                </a:solidFill>
                <a:latin typeface="Poppins"/>
              </a:rPr>
              <a:t>Social media platforms offer unprecedented opportunities for direct engagement with policymakers, regulators, and the public.</a:t>
            </a:r>
          </a:p>
          <a:p>
            <a:pPr algn="ctr">
              <a:lnSpc>
                <a:spcPts val="2239"/>
              </a:lnSpc>
              <a:spcBef>
                <a:spcPct val="0"/>
              </a:spcBef>
            </a:pPr>
            <a:endParaRPr lang="en-US" sz="1599">
              <a:solidFill>
                <a:srgbClr val="FFFFFF"/>
              </a:solidFill>
              <a:latin typeface="Poppins"/>
            </a:endParaRPr>
          </a:p>
        </p:txBody>
      </p:sp>
      <p:sp>
        <p:nvSpPr>
          <p:cNvPr id="35" name="TextBox 35"/>
          <p:cNvSpPr txBox="1"/>
          <p:nvPr/>
        </p:nvSpPr>
        <p:spPr>
          <a:xfrm>
            <a:off x="10826458" y="7870084"/>
            <a:ext cx="6226562" cy="1664335"/>
          </a:xfrm>
          <a:prstGeom prst="rect">
            <a:avLst/>
          </a:prstGeom>
        </p:spPr>
        <p:txBody>
          <a:bodyPr lIns="0" tIns="0" rIns="0" bIns="0" rtlCol="0" anchor="t">
            <a:spAutoFit/>
          </a:bodyPr>
          <a:lstStyle/>
          <a:p>
            <a:pPr algn="ctr">
              <a:lnSpc>
                <a:spcPts val="2239"/>
              </a:lnSpc>
            </a:pPr>
            <a:r>
              <a:rPr lang="en-US" sz="1599">
                <a:solidFill>
                  <a:srgbClr val="FFFFFF"/>
                </a:solidFill>
                <a:latin typeface="Poppins"/>
              </a:rPr>
              <a:t>Companies that engage in transparent communication, disclose information openly, and demonstrate a commitment to corporate social responsibility will build stronger relationships with policymakers in the digital age.</a:t>
            </a:r>
          </a:p>
          <a:p>
            <a:pPr algn="ctr">
              <a:lnSpc>
                <a:spcPts val="2239"/>
              </a:lnSpc>
            </a:pPr>
            <a:endParaRPr lang="en-US" sz="1599">
              <a:solidFill>
                <a:srgbClr val="FFFFFF"/>
              </a:solidFill>
              <a:latin typeface="Poppins"/>
            </a:endParaRPr>
          </a:p>
          <a:p>
            <a:pPr algn="ctr">
              <a:lnSpc>
                <a:spcPts val="2239"/>
              </a:lnSpc>
              <a:spcBef>
                <a:spcPct val="0"/>
              </a:spcBef>
            </a:pPr>
            <a:endParaRPr lang="en-US" sz="1599">
              <a:solidFill>
                <a:srgbClr val="FFFFFF"/>
              </a:solidFill>
              <a:latin typeface="Poppins"/>
            </a:endParaRPr>
          </a:p>
        </p:txBody>
      </p:sp>
      <p:grpSp>
        <p:nvGrpSpPr>
          <p:cNvPr id="36" name="Group 36"/>
          <p:cNvGrpSpPr/>
          <p:nvPr/>
        </p:nvGrpSpPr>
        <p:grpSpPr>
          <a:xfrm rot="7878608">
            <a:off x="-1809518" y="1703146"/>
            <a:ext cx="4286404" cy="837298"/>
            <a:chOff x="0" y="0"/>
            <a:chExt cx="1128929" cy="220523"/>
          </a:xfrm>
        </p:grpSpPr>
        <p:sp>
          <p:nvSpPr>
            <p:cNvPr id="37" name="Freeform 37"/>
            <p:cNvSpPr/>
            <p:nvPr/>
          </p:nvSpPr>
          <p:spPr>
            <a:xfrm>
              <a:off x="0" y="0"/>
              <a:ext cx="1128929" cy="220523"/>
            </a:xfrm>
            <a:custGeom>
              <a:avLst/>
              <a:gdLst/>
              <a:ahLst/>
              <a:cxnLst/>
              <a:rect l="l" t="t" r="r" b="b"/>
              <a:pathLst>
                <a:path w="1128929" h="220523">
                  <a:moveTo>
                    <a:pt x="0" y="0"/>
                  </a:moveTo>
                  <a:lnTo>
                    <a:pt x="1128929" y="0"/>
                  </a:lnTo>
                  <a:lnTo>
                    <a:pt x="1128929" y="220523"/>
                  </a:lnTo>
                  <a:lnTo>
                    <a:pt x="0" y="220523"/>
                  </a:lnTo>
                  <a:close/>
                </a:path>
              </a:pathLst>
            </a:custGeom>
            <a:gradFill rotWithShape="1">
              <a:gsLst>
                <a:gs pos="0">
                  <a:srgbClr val="FFFFFF">
                    <a:alpha val="0"/>
                  </a:srgbClr>
                </a:gs>
                <a:gs pos="100000">
                  <a:srgbClr val="08ACB1">
                    <a:alpha val="100000"/>
                  </a:srgbClr>
                </a:gs>
              </a:gsLst>
              <a:lin ang="0"/>
            </a:gradFill>
          </p:spPr>
          <p:txBody>
            <a:bodyPr/>
            <a:lstStyle/>
            <a:p>
              <a:endParaRPr lang="en-US"/>
            </a:p>
          </p:txBody>
        </p:sp>
        <p:sp>
          <p:nvSpPr>
            <p:cNvPr id="38" name="TextBox 38"/>
            <p:cNvSpPr txBox="1"/>
            <p:nvPr/>
          </p:nvSpPr>
          <p:spPr>
            <a:xfrm>
              <a:off x="0" y="-57150"/>
              <a:ext cx="1128929" cy="27767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6225047" y="-6842389"/>
            <a:ext cx="11919926" cy="14155918"/>
            <a:chOff x="0" y="0"/>
            <a:chExt cx="812800" cy="965269"/>
          </a:xfrm>
        </p:grpSpPr>
        <p:sp>
          <p:nvSpPr>
            <p:cNvPr id="40" name="Freeform 40"/>
            <p:cNvSpPr/>
            <p:nvPr/>
          </p:nvSpPr>
          <p:spPr>
            <a:xfrm>
              <a:off x="17659" y="30218"/>
              <a:ext cx="777481" cy="904832"/>
            </a:xfrm>
            <a:custGeom>
              <a:avLst/>
              <a:gdLst/>
              <a:ahLst/>
              <a:cxnLst/>
              <a:rect l="l" t="t" r="r" b="b"/>
              <a:pathLst>
                <a:path w="777481" h="904832">
                  <a:moveTo>
                    <a:pt x="430576" y="19464"/>
                  </a:moveTo>
                  <a:lnTo>
                    <a:pt x="753307" y="402734"/>
                  </a:lnTo>
                  <a:cubicBezTo>
                    <a:pt x="777482" y="431444"/>
                    <a:pt x="777482" y="473388"/>
                    <a:pt x="753307" y="502098"/>
                  </a:cubicBezTo>
                  <a:lnTo>
                    <a:pt x="430576" y="885369"/>
                  </a:lnTo>
                  <a:cubicBezTo>
                    <a:pt x="420184" y="897709"/>
                    <a:pt x="404874" y="904832"/>
                    <a:pt x="388741" y="904832"/>
                  </a:cubicBezTo>
                  <a:cubicBezTo>
                    <a:pt x="372608" y="904832"/>
                    <a:pt x="357298" y="897709"/>
                    <a:pt x="346907" y="885369"/>
                  </a:cubicBezTo>
                  <a:lnTo>
                    <a:pt x="24175" y="502098"/>
                  </a:lnTo>
                  <a:cubicBezTo>
                    <a:pt x="0" y="473388"/>
                    <a:pt x="0" y="431444"/>
                    <a:pt x="24175" y="402734"/>
                  </a:cubicBezTo>
                  <a:lnTo>
                    <a:pt x="346907" y="19464"/>
                  </a:lnTo>
                  <a:cubicBezTo>
                    <a:pt x="357298" y="7123"/>
                    <a:pt x="372608" y="0"/>
                    <a:pt x="388741" y="0"/>
                  </a:cubicBezTo>
                  <a:cubicBezTo>
                    <a:pt x="404874" y="0"/>
                    <a:pt x="420184" y="7123"/>
                    <a:pt x="430576" y="1946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41" name="TextBox 41"/>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rot="-7878000">
            <a:off x="15810878" y="1703341"/>
            <a:ext cx="4286404" cy="837298"/>
            <a:chOff x="0" y="0"/>
            <a:chExt cx="1128929" cy="220523"/>
          </a:xfrm>
        </p:grpSpPr>
        <p:sp>
          <p:nvSpPr>
            <p:cNvPr id="43" name="Freeform 43"/>
            <p:cNvSpPr/>
            <p:nvPr/>
          </p:nvSpPr>
          <p:spPr>
            <a:xfrm>
              <a:off x="0" y="0"/>
              <a:ext cx="1128929" cy="220523"/>
            </a:xfrm>
            <a:custGeom>
              <a:avLst/>
              <a:gdLst/>
              <a:ahLst/>
              <a:cxnLst/>
              <a:rect l="l" t="t" r="r" b="b"/>
              <a:pathLst>
                <a:path w="1128929" h="220523">
                  <a:moveTo>
                    <a:pt x="0" y="0"/>
                  </a:moveTo>
                  <a:lnTo>
                    <a:pt x="1128929" y="0"/>
                  </a:lnTo>
                  <a:lnTo>
                    <a:pt x="1128929" y="220523"/>
                  </a:lnTo>
                  <a:lnTo>
                    <a:pt x="0" y="220523"/>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44" name="TextBox 44"/>
            <p:cNvSpPr txBox="1"/>
            <p:nvPr/>
          </p:nvSpPr>
          <p:spPr>
            <a:xfrm>
              <a:off x="0" y="-57150"/>
              <a:ext cx="1128929" cy="27767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H="1" flipV="1">
            <a:off x="7397724" y="756008"/>
            <a:ext cx="0" cy="8774984"/>
          </a:xfrm>
          <a:prstGeom prst="line">
            <a:avLst/>
          </a:prstGeom>
          <a:ln w="57150" cap="flat">
            <a:solidFill>
              <a:srgbClr val="FFFFFF"/>
            </a:solidFill>
            <a:prstDash val="solid"/>
            <a:headEnd type="oval" w="lg" len="lg"/>
            <a:tailEnd type="oval" w="lg" len="lg"/>
          </a:ln>
        </p:spPr>
        <p:txBody>
          <a:bodyPr/>
          <a:lstStyle/>
          <a:p>
            <a:endParaRPr lang="en-US"/>
          </a:p>
        </p:txBody>
      </p:sp>
      <p:grpSp>
        <p:nvGrpSpPr>
          <p:cNvPr id="3" name="Group 3"/>
          <p:cNvGrpSpPr/>
          <p:nvPr/>
        </p:nvGrpSpPr>
        <p:grpSpPr>
          <a:xfrm rot="-10800000">
            <a:off x="6229219" y="1330546"/>
            <a:ext cx="2337010" cy="2008368"/>
            <a:chOff x="0" y="0"/>
            <a:chExt cx="812800" cy="698500"/>
          </a:xfrm>
        </p:grpSpPr>
        <p:sp>
          <p:nvSpPr>
            <p:cNvPr id="4" name="Freeform 4"/>
            <p:cNvSpPr/>
            <p:nvPr/>
          </p:nvSpPr>
          <p:spPr>
            <a:xfrm>
              <a:off x="13995" y="0"/>
              <a:ext cx="784810" cy="698500"/>
            </a:xfrm>
            <a:custGeom>
              <a:avLst/>
              <a:gdLst/>
              <a:ahLst/>
              <a:cxnLst/>
              <a:rect l="l" t="t" r="r" b="b"/>
              <a:pathLst>
                <a:path w="784810" h="698500">
                  <a:moveTo>
                    <a:pt x="762154" y="412244"/>
                  </a:moveTo>
                  <a:lnTo>
                    <a:pt x="632256" y="635506"/>
                  </a:lnTo>
                  <a:cubicBezTo>
                    <a:pt x="609565" y="674507"/>
                    <a:pt x="567846" y="698500"/>
                    <a:pt x="522725" y="698500"/>
                  </a:cubicBezTo>
                  <a:lnTo>
                    <a:pt x="262085" y="698500"/>
                  </a:lnTo>
                  <a:cubicBezTo>
                    <a:pt x="216964" y="698500"/>
                    <a:pt x="175245" y="674507"/>
                    <a:pt x="152554" y="635506"/>
                  </a:cubicBezTo>
                  <a:lnTo>
                    <a:pt x="22656" y="412244"/>
                  </a:lnTo>
                  <a:cubicBezTo>
                    <a:pt x="0" y="373304"/>
                    <a:pt x="0" y="325196"/>
                    <a:pt x="22656" y="286256"/>
                  </a:cubicBezTo>
                  <a:lnTo>
                    <a:pt x="152554" y="62994"/>
                  </a:lnTo>
                  <a:cubicBezTo>
                    <a:pt x="175245" y="23993"/>
                    <a:pt x="216964" y="0"/>
                    <a:pt x="262085" y="0"/>
                  </a:cubicBezTo>
                  <a:lnTo>
                    <a:pt x="522725" y="0"/>
                  </a:lnTo>
                  <a:cubicBezTo>
                    <a:pt x="567846" y="0"/>
                    <a:pt x="609565" y="23993"/>
                    <a:pt x="632256" y="62994"/>
                  </a:cubicBezTo>
                  <a:lnTo>
                    <a:pt x="762154" y="286256"/>
                  </a:lnTo>
                  <a:cubicBezTo>
                    <a:pt x="784810" y="325196"/>
                    <a:pt x="784810" y="373304"/>
                    <a:pt x="762154" y="41224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5" name="TextBox 5"/>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6229219" y="4092382"/>
            <a:ext cx="2337010" cy="2008368"/>
            <a:chOff x="0" y="0"/>
            <a:chExt cx="812800" cy="698500"/>
          </a:xfrm>
        </p:grpSpPr>
        <p:sp>
          <p:nvSpPr>
            <p:cNvPr id="7" name="Freeform 7"/>
            <p:cNvSpPr/>
            <p:nvPr/>
          </p:nvSpPr>
          <p:spPr>
            <a:xfrm>
              <a:off x="13995" y="0"/>
              <a:ext cx="784810" cy="698500"/>
            </a:xfrm>
            <a:custGeom>
              <a:avLst/>
              <a:gdLst/>
              <a:ahLst/>
              <a:cxnLst/>
              <a:rect l="l" t="t" r="r" b="b"/>
              <a:pathLst>
                <a:path w="784810" h="698500">
                  <a:moveTo>
                    <a:pt x="762154" y="412244"/>
                  </a:moveTo>
                  <a:lnTo>
                    <a:pt x="632256" y="635506"/>
                  </a:lnTo>
                  <a:cubicBezTo>
                    <a:pt x="609565" y="674507"/>
                    <a:pt x="567846" y="698500"/>
                    <a:pt x="522725" y="698500"/>
                  </a:cubicBezTo>
                  <a:lnTo>
                    <a:pt x="262085" y="698500"/>
                  </a:lnTo>
                  <a:cubicBezTo>
                    <a:pt x="216964" y="698500"/>
                    <a:pt x="175245" y="674507"/>
                    <a:pt x="152554" y="635506"/>
                  </a:cubicBezTo>
                  <a:lnTo>
                    <a:pt x="22656" y="412244"/>
                  </a:lnTo>
                  <a:cubicBezTo>
                    <a:pt x="0" y="373304"/>
                    <a:pt x="0" y="325196"/>
                    <a:pt x="22656" y="286256"/>
                  </a:cubicBezTo>
                  <a:lnTo>
                    <a:pt x="152554" y="62994"/>
                  </a:lnTo>
                  <a:cubicBezTo>
                    <a:pt x="175245" y="23993"/>
                    <a:pt x="216964" y="0"/>
                    <a:pt x="262085" y="0"/>
                  </a:cubicBezTo>
                  <a:lnTo>
                    <a:pt x="522725" y="0"/>
                  </a:lnTo>
                  <a:cubicBezTo>
                    <a:pt x="567846" y="0"/>
                    <a:pt x="609565" y="23993"/>
                    <a:pt x="632256" y="62994"/>
                  </a:cubicBezTo>
                  <a:lnTo>
                    <a:pt x="762154" y="286256"/>
                  </a:lnTo>
                  <a:cubicBezTo>
                    <a:pt x="784810" y="325196"/>
                    <a:pt x="784810" y="373304"/>
                    <a:pt x="762154" y="41224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8" name="TextBox 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6229219" y="6854217"/>
            <a:ext cx="2337010" cy="2008368"/>
            <a:chOff x="0" y="0"/>
            <a:chExt cx="812800" cy="698500"/>
          </a:xfrm>
        </p:grpSpPr>
        <p:sp>
          <p:nvSpPr>
            <p:cNvPr id="10" name="Freeform 10"/>
            <p:cNvSpPr/>
            <p:nvPr/>
          </p:nvSpPr>
          <p:spPr>
            <a:xfrm>
              <a:off x="13995" y="0"/>
              <a:ext cx="784810" cy="698500"/>
            </a:xfrm>
            <a:custGeom>
              <a:avLst/>
              <a:gdLst/>
              <a:ahLst/>
              <a:cxnLst/>
              <a:rect l="l" t="t" r="r" b="b"/>
              <a:pathLst>
                <a:path w="784810" h="698500">
                  <a:moveTo>
                    <a:pt x="762154" y="412244"/>
                  </a:moveTo>
                  <a:lnTo>
                    <a:pt x="632256" y="635506"/>
                  </a:lnTo>
                  <a:cubicBezTo>
                    <a:pt x="609565" y="674507"/>
                    <a:pt x="567846" y="698500"/>
                    <a:pt x="522725" y="698500"/>
                  </a:cubicBezTo>
                  <a:lnTo>
                    <a:pt x="262085" y="698500"/>
                  </a:lnTo>
                  <a:cubicBezTo>
                    <a:pt x="216964" y="698500"/>
                    <a:pt x="175245" y="674507"/>
                    <a:pt x="152554" y="635506"/>
                  </a:cubicBezTo>
                  <a:lnTo>
                    <a:pt x="22656" y="412244"/>
                  </a:lnTo>
                  <a:cubicBezTo>
                    <a:pt x="0" y="373304"/>
                    <a:pt x="0" y="325196"/>
                    <a:pt x="22656" y="286256"/>
                  </a:cubicBezTo>
                  <a:lnTo>
                    <a:pt x="152554" y="62994"/>
                  </a:lnTo>
                  <a:cubicBezTo>
                    <a:pt x="175245" y="23993"/>
                    <a:pt x="216964" y="0"/>
                    <a:pt x="262085" y="0"/>
                  </a:cubicBezTo>
                  <a:lnTo>
                    <a:pt x="522725" y="0"/>
                  </a:lnTo>
                  <a:cubicBezTo>
                    <a:pt x="567846" y="0"/>
                    <a:pt x="609565" y="23993"/>
                    <a:pt x="632256" y="62994"/>
                  </a:cubicBezTo>
                  <a:lnTo>
                    <a:pt x="762154" y="286256"/>
                  </a:lnTo>
                  <a:cubicBezTo>
                    <a:pt x="784810" y="325196"/>
                    <a:pt x="784810" y="373304"/>
                    <a:pt x="762154" y="41224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1" name="TextBox 1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6703738" y="1727543"/>
            <a:ext cx="1330821" cy="1214375"/>
          </a:xfrm>
          <a:custGeom>
            <a:avLst/>
            <a:gdLst/>
            <a:ahLst/>
            <a:cxnLst/>
            <a:rect l="l" t="t" r="r" b="b"/>
            <a:pathLst>
              <a:path w="1330821" h="1214375">
                <a:moveTo>
                  <a:pt x="0" y="0"/>
                </a:moveTo>
                <a:lnTo>
                  <a:pt x="1330821" y="0"/>
                </a:lnTo>
                <a:lnTo>
                  <a:pt x="1330821" y="1214375"/>
                </a:lnTo>
                <a:lnTo>
                  <a:pt x="0" y="12143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6813974" y="4508422"/>
            <a:ext cx="1167499" cy="1119339"/>
          </a:xfrm>
          <a:custGeom>
            <a:avLst/>
            <a:gdLst/>
            <a:ahLst/>
            <a:cxnLst/>
            <a:rect l="l" t="t" r="r" b="b"/>
            <a:pathLst>
              <a:path w="1167499" h="1119339">
                <a:moveTo>
                  <a:pt x="0" y="0"/>
                </a:moveTo>
                <a:lnTo>
                  <a:pt x="1167499" y="0"/>
                </a:lnTo>
                <a:lnTo>
                  <a:pt x="1167499" y="1119339"/>
                </a:lnTo>
                <a:lnTo>
                  <a:pt x="0" y="1119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6754498" y="7215174"/>
            <a:ext cx="1286452" cy="1286452"/>
          </a:xfrm>
          <a:custGeom>
            <a:avLst/>
            <a:gdLst/>
            <a:ahLst/>
            <a:cxnLst/>
            <a:rect l="l" t="t" r="r" b="b"/>
            <a:pathLst>
              <a:path w="1286452" h="1286452">
                <a:moveTo>
                  <a:pt x="0" y="0"/>
                </a:moveTo>
                <a:lnTo>
                  <a:pt x="1286452" y="0"/>
                </a:lnTo>
                <a:lnTo>
                  <a:pt x="1286452" y="1286453"/>
                </a:lnTo>
                <a:lnTo>
                  <a:pt x="0" y="1286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8890079" y="885825"/>
            <a:ext cx="8369221" cy="901700"/>
          </a:xfrm>
          <a:prstGeom prst="rect">
            <a:avLst/>
          </a:prstGeom>
        </p:spPr>
        <p:txBody>
          <a:bodyPr lIns="0" tIns="0" rIns="0" bIns="0" rtlCol="0" anchor="t">
            <a:spAutoFit/>
          </a:bodyPr>
          <a:lstStyle/>
          <a:p>
            <a:pPr algn="r">
              <a:lnSpc>
                <a:spcPts val="7000"/>
              </a:lnSpc>
            </a:pPr>
            <a:r>
              <a:rPr lang="en-US" sz="5000">
                <a:solidFill>
                  <a:srgbClr val="08ACB1"/>
                </a:solidFill>
                <a:latin typeface="Poppins Ultra-Bold"/>
              </a:rPr>
              <a:t>GOVERNMENT RELATIONS</a:t>
            </a:r>
          </a:p>
        </p:txBody>
      </p:sp>
      <p:sp>
        <p:nvSpPr>
          <p:cNvPr id="16" name="TextBox 16"/>
          <p:cNvSpPr txBox="1"/>
          <p:nvPr/>
        </p:nvSpPr>
        <p:spPr>
          <a:xfrm>
            <a:off x="7502905" y="1623717"/>
            <a:ext cx="9756395" cy="901700"/>
          </a:xfrm>
          <a:prstGeom prst="rect">
            <a:avLst/>
          </a:prstGeom>
        </p:spPr>
        <p:txBody>
          <a:bodyPr lIns="0" tIns="0" rIns="0" bIns="0" rtlCol="0" anchor="t">
            <a:spAutoFit/>
          </a:bodyPr>
          <a:lstStyle/>
          <a:p>
            <a:pPr algn="r">
              <a:lnSpc>
                <a:spcPts val="7000"/>
              </a:lnSpc>
            </a:pPr>
            <a:r>
              <a:rPr lang="en-US" sz="5000">
                <a:solidFill>
                  <a:srgbClr val="FFFFFF"/>
                </a:solidFill>
                <a:latin typeface="Poppins Ultra-Bold"/>
              </a:rPr>
              <a:t>ETHICS &amp; RESPONSIBILITY</a:t>
            </a:r>
          </a:p>
        </p:txBody>
      </p:sp>
      <p:sp>
        <p:nvSpPr>
          <p:cNvPr id="17" name="TextBox 17"/>
          <p:cNvSpPr txBox="1"/>
          <p:nvPr/>
        </p:nvSpPr>
        <p:spPr>
          <a:xfrm>
            <a:off x="9144000" y="2884768"/>
            <a:ext cx="8115300" cy="4687570"/>
          </a:xfrm>
          <a:prstGeom prst="rect">
            <a:avLst/>
          </a:prstGeom>
        </p:spPr>
        <p:txBody>
          <a:bodyPr lIns="0" tIns="0" rIns="0" bIns="0" rtlCol="0" anchor="t">
            <a:spAutoFit/>
          </a:bodyPr>
          <a:lstStyle/>
          <a:p>
            <a:pPr>
              <a:lnSpc>
                <a:spcPts val="3079"/>
              </a:lnSpc>
              <a:spcBef>
                <a:spcPct val="0"/>
              </a:spcBef>
            </a:pPr>
            <a:r>
              <a:rPr lang="en-US" sz="2199">
                <a:solidFill>
                  <a:srgbClr val="FFFFFF"/>
                </a:solidFill>
                <a:latin typeface="Poppins"/>
              </a:rPr>
              <a:t>Ethical conduct and a commitment to social responsibility are essential for successful government relations. Unethical practices damage reputations, erode trust, and increase legal risk. Companies must operate with transparency, honesty, fairness, and respect, adhering strictly to laws and regulations.  A robust code of conduct, regular training, and internal oversight mechanisms underscore the company's commitment to ethical practices.  Ultimately, upholding these standards protects a company's reputation, strengthens its position within the government sphere, and builds a legacy of integrity.</a:t>
            </a:r>
          </a:p>
        </p:txBody>
      </p:sp>
      <p:sp>
        <p:nvSpPr>
          <p:cNvPr id="18" name="TextBox 18"/>
          <p:cNvSpPr txBox="1"/>
          <p:nvPr/>
        </p:nvSpPr>
        <p:spPr>
          <a:xfrm>
            <a:off x="2061618" y="1456960"/>
            <a:ext cx="3844436" cy="465579"/>
          </a:xfrm>
          <a:prstGeom prst="rect">
            <a:avLst/>
          </a:prstGeom>
        </p:spPr>
        <p:txBody>
          <a:bodyPr lIns="0" tIns="0" rIns="0" bIns="0" rtlCol="0" anchor="t">
            <a:spAutoFit/>
          </a:bodyPr>
          <a:lstStyle/>
          <a:p>
            <a:pPr algn="r">
              <a:lnSpc>
                <a:spcPts val="3738"/>
              </a:lnSpc>
            </a:pPr>
            <a:r>
              <a:rPr lang="en-US" sz="2670">
                <a:solidFill>
                  <a:srgbClr val="FFFFFF"/>
                </a:solidFill>
                <a:latin typeface="Poppins Bold"/>
              </a:rPr>
              <a:t>Mitigating Legal Risks</a:t>
            </a:r>
          </a:p>
        </p:txBody>
      </p:sp>
      <p:sp>
        <p:nvSpPr>
          <p:cNvPr id="19" name="TextBox 19"/>
          <p:cNvSpPr txBox="1"/>
          <p:nvPr/>
        </p:nvSpPr>
        <p:spPr>
          <a:xfrm>
            <a:off x="1508125" y="4218795"/>
            <a:ext cx="4397929" cy="465579"/>
          </a:xfrm>
          <a:prstGeom prst="rect">
            <a:avLst/>
          </a:prstGeom>
        </p:spPr>
        <p:txBody>
          <a:bodyPr lIns="0" tIns="0" rIns="0" bIns="0" rtlCol="0" anchor="t">
            <a:spAutoFit/>
          </a:bodyPr>
          <a:lstStyle/>
          <a:p>
            <a:pPr algn="r">
              <a:lnSpc>
                <a:spcPts val="3738"/>
              </a:lnSpc>
            </a:pPr>
            <a:r>
              <a:rPr lang="en-US" sz="2670">
                <a:solidFill>
                  <a:srgbClr val="FFFFFF"/>
                </a:solidFill>
                <a:latin typeface="Poppins Bold"/>
              </a:rPr>
              <a:t>Protecting Reputation</a:t>
            </a:r>
          </a:p>
        </p:txBody>
      </p:sp>
      <p:sp>
        <p:nvSpPr>
          <p:cNvPr id="20" name="TextBox 20"/>
          <p:cNvSpPr txBox="1"/>
          <p:nvPr/>
        </p:nvSpPr>
        <p:spPr>
          <a:xfrm>
            <a:off x="2061618" y="6980630"/>
            <a:ext cx="3844436" cy="465579"/>
          </a:xfrm>
          <a:prstGeom prst="rect">
            <a:avLst/>
          </a:prstGeom>
        </p:spPr>
        <p:txBody>
          <a:bodyPr lIns="0" tIns="0" rIns="0" bIns="0" rtlCol="0" anchor="t">
            <a:spAutoFit/>
          </a:bodyPr>
          <a:lstStyle/>
          <a:p>
            <a:pPr algn="r">
              <a:lnSpc>
                <a:spcPts val="3738"/>
              </a:lnSpc>
            </a:pPr>
            <a:r>
              <a:rPr lang="en-US" sz="2670">
                <a:solidFill>
                  <a:srgbClr val="FFFFFF"/>
                </a:solidFill>
                <a:latin typeface="Poppins Bold"/>
              </a:rPr>
              <a:t>Preserving Trust</a:t>
            </a:r>
          </a:p>
        </p:txBody>
      </p:sp>
      <p:sp>
        <p:nvSpPr>
          <p:cNvPr id="21" name="TextBox 21"/>
          <p:cNvSpPr txBox="1"/>
          <p:nvPr/>
        </p:nvSpPr>
        <p:spPr>
          <a:xfrm>
            <a:off x="1028700" y="2033941"/>
            <a:ext cx="4877354" cy="1388110"/>
          </a:xfrm>
          <a:prstGeom prst="rect">
            <a:avLst/>
          </a:prstGeom>
        </p:spPr>
        <p:txBody>
          <a:bodyPr lIns="0" tIns="0" rIns="0" bIns="0" rtlCol="0" anchor="t">
            <a:spAutoFit/>
          </a:bodyPr>
          <a:lstStyle/>
          <a:p>
            <a:pPr>
              <a:lnSpc>
                <a:spcPts val="2240"/>
              </a:lnSpc>
            </a:pPr>
            <a:r>
              <a:rPr lang="en-US" sz="1600">
                <a:solidFill>
                  <a:srgbClr val="FFFFFF"/>
                </a:solidFill>
                <a:latin typeface="Poppins"/>
              </a:rPr>
              <a:t>Violations of lobbying laws, campaign finance regulations, or ethical codes can lead to severe legal penalties, fines, and even criminal charges, which can significantly damage the company's bottom line and public image.</a:t>
            </a:r>
          </a:p>
        </p:txBody>
      </p:sp>
      <p:sp>
        <p:nvSpPr>
          <p:cNvPr id="22" name="TextBox 22"/>
          <p:cNvSpPr txBox="1"/>
          <p:nvPr/>
        </p:nvSpPr>
        <p:spPr>
          <a:xfrm>
            <a:off x="1028700" y="4795776"/>
            <a:ext cx="4877354" cy="1664335"/>
          </a:xfrm>
          <a:prstGeom prst="rect">
            <a:avLst/>
          </a:prstGeom>
        </p:spPr>
        <p:txBody>
          <a:bodyPr lIns="0" tIns="0" rIns="0" bIns="0" rtlCol="0" anchor="t">
            <a:spAutoFit/>
          </a:bodyPr>
          <a:lstStyle/>
          <a:p>
            <a:pPr>
              <a:lnSpc>
                <a:spcPts val="2240"/>
              </a:lnSpc>
            </a:pPr>
            <a:r>
              <a:rPr lang="en-US" sz="1600">
                <a:solidFill>
                  <a:srgbClr val="FFFFFF"/>
                </a:solidFill>
                <a:latin typeface="Poppins"/>
              </a:rPr>
              <a:t>Ethical lapses undermine a company's reputation with policymakers, the public, and within its own industry. Scandals fueled by unethical behavior can tarnish a brand for years and jeopardize relationships painstakingly built.</a:t>
            </a:r>
          </a:p>
        </p:txBody>
      </p:sp>
      <p:sp>
        <p:nvSpPr>
          <p:cNvPr id="23" name="TextBox 23"/>
          <p:cNvSpPr txBox="1"/>
          <p:nvPr/>
        </p:nvSpPr>
        <p:spPr>
          <a:xfrm>
            <a:off x="1028700" y="7557611"/>
            <a:ext cx="4877354" cy="1664335"/>
          </a:xfrm>
          <a:prstGeom prst="rect">
            <a:avLst/>
          </a:prstGeom>
        </p:spPr>
        <p:txBody>
          <a:bodyPr lIns="0" tIns="0" rIns="0" bIns="0" rtlCol="0" anchor="t">
            <a:spAutoFit/>
          </a:bodyPr>
          <a:lstStyle/>
          <a:p>
            <a:pPr>
              <a:lnSpc>
                <a:spcPts val="2240"/>
              </a:lnSpc>
            </a:pPr>
            <a:r>
              <a:rPr lang="en-US" sz="1600">
                <a:solidFill>
                  <a:srgbClr val="FFFFFF"/>
                </a:solidFill>
                <a:latin typeface="Poppins"/>
              </a:rPr>
              <a:t>Trust is the currency of government relations. When government officials and the public believe a company operates with integrity, transparency, and honesty, they are more receptive to its positions and willing to collaborate.</a:t>
            </a:r>
          </a:p>
        </p:txBody>
      </p:sp>
      <p:grpSp>
        <p:nvGrpSpPr>
          <p:cNvPr id="24" name="Group 24"/>
          <p:cNvGrpSpPr/>
          <p:nvPr/>
        </p:nvGrpSpPr>
        <p:grpSpPr>
          <a:xfrm rot="-10800000">
            <a:off x="9144000" y="9824469"/>
            <a:ext cx="12705428" cy="1307213"/>
            <a:chOff x="0" y="0"/>
            <a:chExt cx="3346286" cy="344286"/>
          </a:xfrm>
        </p:grpSpPr>
        <p:sp>
          <p:nvSpPr>
            <p:cNvPr id="25" name="Freeform 25"/>
            <p:cNvSpPr/>
            <p:nvPr/>
          </p:nvSpPr>
          <p:spPr>
            <a:xfrm>
              <a:off x="0" y="0"/>
              <a:ext cx="3346286" cy="344286"/>
            </a:xfrm>
            <a:custGeom>
              <a:avLst/>
              <a:gdLst/>
              <a:ahLst/>
              <a:cxnLst/>
              <a:rect l="l" t="t" r="r" b="b"/>
              <a:pathLst>
                <a:path w="3346286" h="344286">
                  <a:moveTo>
                    <a:pt x="0" y="0"/>
                  </a:moveTo>
                  <a:lnTo>
                    <a:pt x="3346286" y="0"/>
                  </a:lnTo>
                  <a:lnTo>
                    <a:pt x="3346286" y="344286"/>
                  </a:lnTo>
                  <a:lnTo>
                    <a:pt x="0" y="344286"/>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26" name="TextBox 26"/>
            <p:cNvSpPr txBox="1"/>
            <p:nvPr/>
          </p:nvSpPr>
          <p:spPr>
            <a:xfrm>
              <a:off x="0" y="-57150"/>
              <a:ext cx="3346286" cy="40143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353456" y="-12628757"/>
            <a:ext cx="17014058" cy="20205629"/>
            <a:chOff x="0" y="0"/>
            <a:chExt cx="812800" cy="965269"/>
          </a:xfrm>
        </p:grpSpPr>
        <p:sp>
          <p:nvSpPr>
            <p:cNvPr id="3" name="Freeform 3"/>
            <p:cNvSpPr/>
            <p:nvPr/>
          </p:nvSpPr>
          <p:spPr>
            <a:xfrm>
              <a:off x="12372" y="21171"/>
              <a:ext cx="788056" cy="922927"/>
            </a:xfrm>
            <a:custGeom>
              <a:avLst/>
              <a:gdLst/>
              <a:ahLst/>
              <a:cxnLst/>
              <a:rect l="l" t="t" r="r" b="b"/>
              <a:pathLst>
                <a:path w="788056" h="922927">
                  <a:moveTo>
                    <a:pt x="423337" y="13636"/>
                  </a:moveTo>
                  <a:lnTo>
                    <a:pt x="771119" y="426656"/>
                  </a:lnTo>
                  <a:cubicBezTo>
                    <a:pt x="788056" y="446770"/>
                    <a:pt x="788056" y="476156"/>
                    <a:pt x="771119" y="496270"/>
                  </a:cubicBezTo>
                  <a:lnTo>
                    <a:pt x="423337" y="909291"/>
                  </a:lnTo>
                  <a:cubicBezTo>
                    <a:pt x="416057" y="917937"/>
                    <a:pt x="405331" y="922927"/>
                    <a:pt x="394028" y="922927"/>
                  </a:cubicBezTo>
                  <a:cubicBezTo>
                    <a:pt x="382725" y="922927"/>
                    <a:pt x="371999" y="917937"/>
                    <a:pt x="364719" y="909291"/>
                  </a:cubicBezTo>
                  <a:lnTo>
                    <a:pt x="16937" y="496270"/>
                  </a:lnTo>
                  <a:cubicBezTo>
                    <a:pt x="0" y="476156"/>
                    <a:pt x="0" y="446770"/>
                    <a:pt x="16937" y="426656"/>
                  </a:cubicBezTo>
                  <a:lnTo>
                    <a:pt x="364719" y="13636"/>
                  </a:lnTo>
                  <a:cubicBezTo>
                    <a:pt x="371999" y="4990"/>
                    <a:pt x="382725" y="0"/>
                    <a:pt x="394028" y="0"/>
                  </a:cubicBezTo>
                  <a:cubicBezTo>
                    <a:pt x="405331" y="0"/>
                    <a:pt x="416057" y="4990"/>
                    <a:pt x="423337" y="13636"/>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289636" y="-9918629"/>
            <a:ext cx="17014058" cy="20205629"/>
            <a:chOff x="0" y="0"/>
            <a:chExt cx="812800" cy="965269"/>
          </a:xfrm>
        </p:grpSpPr>
        <p:sp>
          <p:nvSpPr>
            <p:cNvPr id="6" name="Freeform 6"/>
            <p:cNvSpPr/>
            <p:nvPr/>
          </p:nvSpPr>
          <p:spPr>
            <a:xfrm>
              <a:off x="12372" y="21171"/>
              <a:ext cx="788056" cy="922927"/>
            </a:xfrm>
            <a:custGeom>
              <a:avLst/>
              <a:gdLst/>
              <a:ahLst/>
              <a:cxnLst/>
              <a:rect l="l" t="t" r="r" b="b"/>
              <a:pathLst>
                <a:path w="788056" h="922927">
                  <a:moveTo>
                    <a:pt x="423337" y="13636"/>
                  </a:moveTo>
                  <a:lnTo>
                    <a:pt x="771119" y="426656"/>
                  </a:lnTo>
                  <a:cubicBezTo>
                    <a:pt x="788056" y="446770"/>
                    <a:pt x="788056" y="476156"/>
                    <a:pt x="771119" y="496270"/>
                  </a:cubicBezTo>
                  <a:lnTo>
                    <a:pt x="423337" y="909291"/>
                  </a:lnTo>
                  <a:cubicBezTo>
                    <a:pt x="416057" y="917937"/>
                    <a:pt x="405331" y="922927"/>
                    <a:pt x="394028" y="922927"/>
                  </a:cubicBezTo>
                  <a:cubicBezTo>
                    <a:pt x="382725" y="922927"/>
                    <a:pt x="371999" y="917937"/>
                    <a:pt x="364719" y="909291"/>
                  </a:cubicBezTo>
                  <a:lnTo>
                    <a:pt x="16937" y="496270"/>
                  </a:lnTo>
                  <a:cubicBezTo>
                    <a:pt x="0" y="476156"/>
                    <a:pt x="0" y="446770"/>
                    <a:pt x="16937" y="426656"/>
                  </a:cubicBezTo>
                  <a:lnTo>
                    <a:pt x="364719" y="13636"/>
                  </a:lnTo>
                  <a:cubicBezTo>
                    <a:pt x="371999" y="4990"/>
                    <a:pt x="382725" y="0"/>
                    <a:pt x="394028" y="0"/>
                  </a:cubicBezTo>
                  <a:cubicBezTo>
                    <a:pt x="405331" y="0"/>
                    <a:pt x="416057" y="4990"/>
                    <a:pt x="423337" y="13636"/>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7" name="TextBox 7"/>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6830353"/>
            <a:ext cx="1053005" cy="10530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8700" y="8205295"/>
            <a:ext cx="1053005" cy="105300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248025" y="7136840"/>
            <a:ext cx="614356" cy="440032"/>
          </a:xfrm>
          <a:custGeom>
            <a:avLst/>
            <a:gdLst/>
            <a:ahLst/>
            <a:cxnLst/>
            <a:rect l="l" t="t" r="r" b="b"/>
            <a:pathLst>
              <a:path w="614356" h="440032">
                <a:moveTo>
                  <a:pt x="0" y="0"/>
                </a:moveTo>
                <a:lnTo>
                  <a:pt x="614355" y="0"/>
                </a:lnTo>
                <a:lnTo>
                  <a:pt x="614355" y="440032"/>
                </a:lnTo>
                <a:lnTo>
                  <a:pt x="0" y="4400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219834" y="8424598"/>
            <a:ext cx="670738" cy="682685"/>
          </a:xfrm>
          <a:custGeom>
            <a:avLst/>
            <a:gdLst/>
            <a:ahLst/>
            <a:cxnLst/>
            <a:rect l="l" t="t" r="r" b="b"/>
            <a:pathLst>
              <a:path w="670738" h="682685">
                <a:moveTo>
                  <a:pt x="0" y="0"/>
                </a:moveTo>
                <a:lnTo>
                  <a:pt x="670737" y="0"/>
                </a:lnTo>
                <a:lnTo>
                  <a:pt x="670737" y="682685"/>
                </a:lnTo>
                <a:lnTo>
                  <a:pt x="0" y="682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p:nvPr/>
        </p:nvGrpSpPr>
        <p:grpSpPr>
          <a:xfrm>
            <a:off x="10457360" y="1028700"/>
            <a:ext cx="7546641" cy="8995920"/>
            <a:chOff x="0" y="0"/>
            <a:chExt cx="812800" cy="968892"/>
          </a:xfrm>
        </p:grpSpPr>
        <p:sp>
          <p:nvSpPr>
            <p:cNvPr id="17" name="Freeform 17"/>
            <p:cNvSpPr/>
            <p:nvPr/>
          </p:nvSpPr>
          <p:spPr>
            <a:xfrm>
              <a:off x="18625" y="32056"/>
              <a:ext cx="775550" cy="904780"/>
            </a:xfrm>
            <a:custGeom>
              <a:avLst/>
              <a:gdLst/>
              <a:ahLst/>
              <a:cxnLst/>
              <a:rect l="l" t="t" r="r" b="b"/>
              <a:pathLst>
                <a:path w="775550" h="904780">
                  <a:moveTo>
                    <a:pt x="431950" y="20602"/>
                  </a:moveTo>
                  <a:lnTo>
                    <a:pt x="750000" y="399732"/>
                  </a:lnTo>
                  <a:cubicBezTo>
                    <a:pt x="775550" y="430189"/>
                    <a:pt x="775550" y="474592"/>
                    <a:pt x="750000" y="505049"/>
                  </a:cubicBezTo>
                  <a:lnTo>
                    <a:pt x="431950" y="884178"/>
                  </a:lnTo>
                  <a:cubicBezTo>
                    <a:pt x="420994" y="897238"/>
                    <a:pt x="404821" y="904780"/>
                    <a:pt x="387775" y="904780"/>
                  </a:cubicBezTo>
                  <a:cubicBezTo>
                    <a:pt x="370729" y="904780"/>
                    <a:pt x="354556" y="897238"/>
                    <a:pt x="343600" y="884178"/>
                  </a:cubicBezTo>
                  <a:lnTo>
                    <a:pt x="25550" y="505049"/>
                  </a:lnTo>
                  <a:cubicBezTo>
                    <a:pt x="0" y="474592"/>
                    <a:pt x="0" y="430189"/>
                    <a:pt x="25550" y="399732"/>
                  </a:cubicBezTo>
                  <a:lnTo>
                    <a:pt x="343600" y="20602"/>
                  </a:lnTo>
                  <a:cubicBezTo>
                    <a:pt x="354556" y="7543"/>
                    <a:pt x="370729" y="0"/>
                    <a:pt x="387775" y="0"/>
                  </a:cubicBezTo>
                  <a:cubicBezTo>
                    <a:pt x="404821" y="0"/>
                    <a:pt x="420994" y="7543"/>
                    <a:pt x="431950" y="20602"/>
                  </a:cubicBezTo>
                  <a:close/>
                </a:path>
              </a:pathLst>
            </a:custGeom>
            <a:solidFill>
              <a:srgbClr val="FFFFFF"/>
            </a:solidFill>
          </p:spPr>
          <p:txBody>
            <a:bodyPr/>
            <a:lstStyle/>
            <a:p>
              <a:endParaRPr lang="en-US"/>
            </a:p>
          </p:txBody>
        </p:sp>
        <p:sp>
          <p:nvSpPr>
            <p:cNvPr id="18" name="TextBox 18"/>
            <p:cNvSpPr txBox="1"/>
            <p:nvPr/>
          </p:nvSpPr>
          <p:spPr>
            <a:xfrm>
              <a:off x="139700" y="109378"/>
              <a:ext cx="533400" cy="692986"/>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632986" y="1238054"/>
            <a:ext cx="7195390" cy="8577213"/>
            <a:chOff x="0" y="0"/>
            <a:chExt cx="812800" cy="968892"/>
          </a:xfrm>
        </p:grpSpPr>
        <p:sp>
          <p:nvSpPr>
            <p:cNvPr id="20" name="Freeform 20"/>
            <p:cNvSpPr/>
            <p:nvPr/>
          </p:nvSpPr>
          <p:spPr>
            <a:xfrm>
              <a:off x="19534" y="33621"/>
              <a:ext cx="773732" cy="901651"/>
            </a:xfrm>
            <a:custGeom>
              <a:avLst/>
              <a:gdLst/>
              <a:ahLst/>
              <a:cxnLst/>
              <a:rect l="l" t="t" r="r" b="b"/>
              <a:pathLst>
                <a:path w="773732" h="901651">
                  <a:moveTo>
                    <a:pt x="433197" y="21608"/>
                  </a:moveTo>
                  <a:lnTo>
                    <a:pt x="746935" y="395596"/>
                  </a:lnTo>
                  <a:cubicBezTo>
                    <a:pt x="773732" y="427540"/>
                    <a:pt x="773732" y="474111"/>
                    <a:pt x="746935" y="506054"/>
                  </a:cubicBezTo>
                  <a:lnTo>
                    <a:pt x="433197" y="880043"/>
                  </a:lnTo>
                  <a:cubicBezTo>
                    <a:pt x="421707" y="893740"/>
                    <a:pt x="404745" y="901650"/>
                    <a:pt x="386866" y="901650"/>
                  </a:cubicBezTo>
                  <a:cubicBezTo>
                    <a:pt x="368987" y="901650"/>
                    <a:pt x="352025" y="893740"/>
                    <a:pt x="340535" y="880043"/>
                  </a:cubicBezTo>
                  <a:lnTo>
                    <a:pt x="26797" y="506054"/>
                  </a:lnTo>
                  <a:cubicBezTo>
                    <a:pt x="0" y="474111"/>
                    <a:pt x="0" y="427540"/>
                    <a:pt x="26797" y="395596"/>
                  </a:cubicBezTo>
                  <a:lnTo>
                    <a:pt x="340535" y="21608"/>
                  </a:lnTo>
                  <a:cubicBezTo>
                    <a:pt x="352025" y="7911"/>
                    <a:pt x="368987" y="0"/>
                    <a:pt x="386866" y="0"/>
                  </a:cubicBezTo>
                  <a:cubicBezTo>
                    <a:pt x="404745" y="0"/>
                    <a:pt x="421707" y="7911"/>
                    <a:pt x="433197" y="21608"/>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21" name="TextBox 21"/>
            <p:cNvSpPr txBox="1"/>
            <p:nvPr/>
          </p:nvSpPr>
          <p:spPr>
            <a:xfrm>
              <a:off x="139700" y="109378"/>
              <a:ext cx="533400" cy="692986"/>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1089753" y="1804119"/>
            <a:ext cx="6281856" cy="7445081"/>
            <a:chOff x="0" y="0"/>
            <a:chExt cx="25659906" cy="30411407"/>
          </a:xfrm>
        </p:grpSpPr>
        <p:sp>
          <p:nvSpPr>
            <p:cNvPr id="23" name="Freeform 23"/>
            <p:cNvSpPr/>
            <p:nvPr/>
          </p:nvSpPr>
          <p:spPr>
            <a:xfrm>
              <a:off x="-222758" y="0"/>
              <a:ext cx="25882599" cy="30411294"/>
            </a:xfrm>
            <a:custGeom>
              <a:avLst/>
              <a:gdLst/>
              <a:ahLst/>
              <a:cxnLst/>
              <a:rect l="l" t="t" r="r" b="b"/>
              <a:pathLst>
                <a:path w="25882599" h="30411294">
                  <a:moveTo>
                    <a:pt x="13004927" y="0"/>
                  </a:moveTo>
                  <a:cubicBezTo>
                    <a:pt x="12429108" y="0"/>
                    <a:pt x="11853291" y="243459"/>
                    <a:pt x="11448922" y="729742"/>
                  </a:cubicBezTo>
                  <a:lnTo>
                    <a:pt x="880237" y="13437488"/>
                  </a:lnTo>
                  <a:cubicBezTo>
                    <a:pt x="0" y="14495906"/>
                    <a:pt x="3937" y="16032860"/>
                    <a:pt x="889762" y="17086706"/>
                  </a:cubicBezTo>
                  <a:lnTo>
                    <a:pt x="11478768" y="29684219"/>
                  </a:lnTo>
                  <a:cubicBezTo>
                    <a:pt x="11886311" y="30168977"/>
                    <a:pt x="12462764" y="30411294"/>
                    <a:pt x="13039471" y="30411294"/>
                  </a:cubicBezTo>
                  <a:lnTo>
                    <a:pt x="13040106" y="30411294"/>
                  </a:lnTo>
                  <a:cubicBezTo>
                    <a:pt x="13617447" y="30411167"/>
                    <a:pt x="14194790" y="30168217"/>
                    <a:pt x="14602206" y="29682570"/>
                  </a:cubicBezTo>
                  <a:lnTo>
                    <a:pt x="25217375" y="17028035"/>
                  </a:lnTo>
                  <a:cubicBezTo>
                    <a:pt x="25659843" y="16500604"/>
                    <a:pt x="25881584" y="15852522"/>
                    <a:pt x="25882600" y="15204441"/>
                  </a:cubicBezTo>
                  <a:lnTo>
                    <a:pt x="25882600" y="15195424"/>
                  </a:lnTo>
                  <a:cubicBezTo>
                    <a:pt x="25881584" y="14544931"/>
                    <a:pt x="25658319" y="13894817"/>
                    <a:pt x="25212929" y="13366497"/>
                  </a:cubicBezTo>
                  <a:lnTo>
                    <a:pt x="14552169" y="719455"/>
                  </a:lnTo>
                  <a:cubicBezTo>
                    <a:pt x="14147672" y="239649"/>
                    <a:pt x="13576300" y="0"/>
                    <a:pt x="13004927" y="0"/>
                  </a:cubicBezTo>
                  <a:close/>
                </a:path>
              </a:pathLst>
            </a:custGeom>
            <a:blipFill>
              <a:blip r:embed="rId6"/>
              <a:stretch>
                <a:fillRect l="-70154" r="-7620"/>
              </a:stretch>
            </a:blipFill>
          </p:spPr>
          <p:txBody>
            <a:bodyPr/>
            <a:lstStyle/>
            <a:p>
              <a:endParaRPr lang="en-US"/>
            </a:p>
          </p:txBody>
        </p:sp>
      </p:grpSp>
      <p:grpSp>
        <p:nvGrpSpPr>
          <p:cNvPr id="24" name="Group 24"/>
          <p:cNvGrpSpPr/>
          <p:nvPr/>
        </p:nvGrpSpPr>
        <p:grpSpPr>
          <a:xfrm rot="7841126">
            <a:off x="12333535" y="4695987"/>
            <a:ext cx="12022579" cy="1100725"/>
            <a:chOff x="0" y="0"/>
            <a:chExt cx="3166441" cy="289903"/>
          </a:xfrm>
        </p:grpSpPr>
        <p:sp>
          <p:nvSpPr>
            <p:cNvPr id="25" name="Freeform 25"/>
            <p:cNvSpPr/>
            <p:nvPr/>
          </p:nvSpPr>
          <p:spPr>
            <a:xfrm>
              <a:off x="0" y="0"/>
              <a:ext cx="3166441" cy="289903"/>
            </a:xfrm>
            <a:custGeom>
              <a:avLst/>
              <a:gdLst/>
              <a:ahLst/>
              <a:cxnLst/>
              <a:rect l="l" t="t" r="r" b="b"/>
              <a:pathLst>
                <a:path w="3166441" h="289903">
                  <a:moveTo>
                    <a:pt x="0" y="0"/>
                  </a:moveTo>
                  <a:lnTo>
                    <a:pt x="3166441" y="0"/>
                  </a:lnTo>
                  <a:lnTo>
                    <a:pt x="3166441" y="289903"/>
                  </a:lnTo>
                  <a:lnTo>
                    <a:pt x="0" y="289903"/>
                  </a:lnTo>
                  <a:close/>
                </a:path>
              </a:pathLst>
            </a:custGeom>
            <a:gradFill rotWithShape="1">
              <a:gsLst>
                <a:gs pos="0">
                  <a:srgbClr val="FFFFFF">
                    <a:alpha val="100000"/>
                  </a:srgbClr>
                </a:gs>
                <a:gs pos="100000">
                  <a:srgbClr val="FFFFFF">
                    <a:alpha val="0"/>
                  </a:srgbClr>
                </a:gs>
              </a:gsLst>
              <a:lin ang="0"/>
            </a:gradFill>
          </p:spPr>
          <p:txBody>
            <a:bodyPr/>
            <a:lstStyle/>
            <a:p>
              <a:endParaRPr lang="en-US"/>
            </a:p>
          </p:txBody>
        </p:sp>
        <p:sp>
          <p:nvSpPr>
            <p:cNvPr id="26" name="TextBox 26"/>
            <p:cNvSpPr txBox="1"/>
            <p:nvPr/>
          </p:nvSpPr>
          <p:spPr>
            <a:xfrm>
              <a:off x="0" y="-57150"/>
              <a:ext cx="3166441" cy="347053"/>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a:off x="4966278" y="-4663336"/>
            <a:ext cx="6301480" cy="7499534"/>
          </a:xfrm>
          <a:prstGeom prst="line">
            <a:avLst/>
          </a:prstGeom>
          <a:ln w="57150" cap="flat">
            <a:solidFill>
              <a:srgbClr val="FFFFFF"/>
            </a:solidFill>
            <a:prstDash val="solid"/>
            <a:headEnd type="oval" w="lg" len="lg"/>
            <a:tailEnd type="oval" w="lg" len="lg"/>
          </a:ln>
        </p:spPr>
        <p:txBody>
          <a:bodyPr/>
          <a:lstStyle/>
          <a:p>
            <a:endParaRPr lang="en-US"/>
          </a:p>
        </p:txBody>
      </p:sp>
      <p:sp>
        <p:nvSpPr>
          <p:cNvPr id="28" name="Freeform 28"/>
          <p:cNvSpPr/>
          <p:nvPr/>
        </p:nvSpPr>
        <p:spPr>
          <a:xfrm>
            <a:off x="1332945" y="3255091"/>
            <a:ext cx="12041022" cy="2584663"/>
          </a:xfrm>
          <a:custGeom>
            <a:avLst/>
            <a:gdLst/>
            <a:ahLst/>
            <a:cxnLst/>
            <a:rect l="l" t="t" r="r" b="b"/>
            <a:pathLst>
              <a:path w="12041022" h="2584663">
                <a:moveTo>
                  <a:pt x="0" y="0"/>
                </a:moveTo>
                <a:lnTo>
                  <a:pt x="12041022" y="0"/>
                </a:lnTo>
                <a:lnTo>
                  <a:pt x="12041022" y="2584662"/>
                </a:lnTo>
                <a:lnTo>
                  <a:pt x="0" y="2584662"/>
                </a:lnTo>
                <a:lnTo>
                  <a:pt x="0" y="0"/>
                </a:lnTo>
                <a:close/>
              </a:path>
            </a:pathLst>
          </a:custGeom>
          <a:blipFill>
            <a:blip r:embed="rId7"/>
            <a:stretch>
              <a:fillRect/>
            </a:stretch>
          </a:blipFill>
        </p:spPr>
        <p:txBody>
          <a:bodyPr/>
          <a:lstStyle/>
          <a:p>
            <a:endParaRPr lang="en-US"/>
          </a:p>
        </p:txBody>
      </p:sp>
      <p:sp>
        <p:nvSpPr>
          <p:cNvPr id="29" name="TextBox 29"/>
          <p:cNvSpPr txBox="1"/>
          <p:nvPr/>
        </p:nvSpPr>
        <p:spPr>
          <a:xfrm>
            <a:off x="1028700" y="800100"/>
            <a:ext cx="7033389" cy="1444628"/>
          </a:xfrm>
          <a:prstGeom prst="rect">
            <a:avLst/>
          </a:prstGeom>
        </p:spPr>
        <p:txBody>
          <a:bodyPr lIns="0" tIns="0" rIns="0" bIns="0" rtlCol="0" anchor="t">
            <a:spAutoFit/>
          </a:bodyPr>
          <a:lstStyle/>
          <a:p>
            <a:pPr>
              <a:lnSpc>
                <a:spcPts val="11199"/>
              </a:lnSpc>
            </a:pPr>
            <a:r>
              <a:rPr lang="en-US" sz="7999">
                <a:solidFill>
                  <a:srgbClr val="08ACB1"/>
                </a:solidFill>
                <a:latin typeface="Poppins Ultra-Bold"/>
              </a:rPr>
              <a:t>THANK YOU</a:t>
            </a:r>
          </a:p>
        </p:txBody>
      </p:sp>
      <p:sp>
        <p:nvSpPr>
          <p:cNvPr id="30" name="TextBox 30"/>
          <p:cNvSpPr txBox="1"/>
          <p:nvPr/>
        </p:nvSpPr>
        <p:spPr>
          <a:xfrm>
            <a:off x="1028700" y="1861266"/>
            <a:ext cx="8115300" cy="984250"/>
          </a:xfrm>
          <a:prstGeom prst="rect">
            <a:avLst/>
          </a:prstGeom>
        </p:spPr>
        <p:txBody>
          <a:bodyPr lIns="0" tIns="0" rIns="0" bIns="0" rtlCol="0" anchor="t">
            <a:spAutoFit/>
          </a:bodyPr>
          <a:lstStyle/>
          <a:p>
            <a:pPr>
              <a:lnSpc>
                <a:spcPts val="7699"/>
              </a:lnSpc>
            </a:pPr>
            <a:r>
              <a:rPr lang="en-US" sz="5499">
                <a:solidFill>
                  <a:srgbClr val="FFFFFF"/>
                </a:solidFill>
                <a:latin typeface="Poppins Ultra-Bold"/>
              </a:rPr>
              <a:t>FOR YOUR ATTENTION</a:t>
            </a:r>
          </a:p>
        </p:txBody>
      </p:sp>
      <p:sp>
        <p:nvSpPr>
          <p:cNvPr id="31" name="TextBox 31"/>
          <p:cNvSpPr txBox="1"/>
          <p:nvPr/>
        </p:nvSpPr>
        <p:spPr>
          <a:xfrm>
            <a:off x="2264359" y="6915821"/>
            <a:ext cx="3132119" cy="352483"/>
          </a:xfrm>
          <a:prstGeom prst="rect">
            <a:avLst/>
          </a:prstGeom>
        </p:spPr>
        <p:txBody>
          <a:bodyPr lIns="0" tIns="0" rIns="0" bIns="0" rtlCol="0" anchor="t">
            <a:spAutoFit/>
          </a:bodyPr>
          <a:lstStyle/>
          <a:p>
            <a:pPr>
              <a:lnSpc>
                <a:spcPts val="2755"/>
              </a:lnSpc>
              <a:spcBef>
                <a:spcPct val="0"/>
              </a:spcBef>
            </a:pPr>
            <a:r>
              <a:rPr lang="en-US" sz="1968">
                <a:solidFill>
                  <a:srgbClr val="FFFFFF"/>
                </a:solidFill>
                <a:latin typeface="Poppins"/>
              </a:rPr>
              <a:t>Contact to our email</a:t>
            </a:r>
          </a:p>
        </p:txBody>
      </p:sp>
      <p:sp>
        <p:nvSpPr>
          <p:cNvPr id="32" name="TextBox 32"/>
          <p:cNvSpPr txBox="1"/>
          <p:nvPr/>
        </p:nvSpPr>
        <p:spPr>
          <a:xfrm>
            <a:off x="2264359" y="8379314"/>
            <a:ext cx="3132119" cy="352483"/>
          </a:xfrm>
          <a:prstGeom prst="rect">
            <a:avLst/>
          </a:prstGeom>
        </p:spPr>
        <p:txBody>
          <a:bodyPr lIns="0" tIns="0" rIns="0" bIns="0" rtlCol="0" anchor="t">
            <a:spAutoFit/>
          </a:bodyPr>
          <a:lstStyle/>
          <a:p>
            <a:pPr>
              <a:lnSpc>
                <a:spcPts val="2755"/>
              </a:lnSpc>
              <a:spcBef>
                <a:spcPct val="0"/>
              </a:spcBef>
            </a:pPr>
            <a:r>
              <a:rPr lang="en-US" sz="1968">
                <a:solidFill>
                  <a:srgbClr val="FFFFFF"/>
                </a:solidFill>
                <a:latin typeface="Poppins"/>
              </a:rPr>
              <a:t>Visit our website</a:t>
            </a:r>
          </a:p>
        </p:txBody>
      </p:sp>
      <p:sp>
        <p:nvSpPr>
          <p:cNvPr id="33" name="TextBox 33"/>
          <p:cNvSpPr txBox="1"/>
          <p:nvPr/>
        </p:nvSpPr>
        <p:spPr>
          <a:xfrm>
            <a:off x="2264359" y="7182579"/>
            <a:ext cx="3957335" cy="558161"/>
          </a:xfrm>
          <a:prstGeom prst="rect">
            <a:avLst/>
          </a:prstGeom>
        </p:spPr>
        <p:txBody>
          <a:bodyPr lIns="0" tIns="0" rIns="0" bIns="0" rtlCol="0" anchor="t">
            <a:spAutoFit/>
          </a:bodyPr>
          <a:lstStyle/>
          <a:p>
            <a:pPr>
              <a:lnSpc>
                <a:spcPts val="4413"/>
              </a:lnSpc>
              <a:spcBef>
                <a:spcPct val="0"/>
              </a:spcBef>
            </a:pPr>
            <a:r>
              <a:rPr lang="en-US" sz="3152">
                <a:solidFill>
                  <a:srgbClr val="FFFFFF"/>
                </a:solidFill>
                <a:latin typeface="Poppins Bold"/>
              </a:rPr>
              <a:t>info@thefoxai.com</a:t>
            </a:r>
          </a:p>
        </p:txBody>
      </p:sp>
      <p:sp>
        <p:nvSpPr>
          <p:cNvPr id="34" name="TextBox 34"/>
          <p:cNvSpPr txBox="1"/>
          <p:nvPr/>
        </p:nvSpPr>
        <p:spPr>
          <a:xfrm>
            <a:off x="2264359" y="8646072"/>
            <a:ext cx="5797730" cy="558161"/>
          </a:xfrm>
          <a:prstGeom prst="rect">
            <a:avLst/>
          </a:prstGeom>
        </p:spPr>
        <p:txBody>
          <a:bodyPr lIns="0" tIns="0" rIns="0" bIns="0" rtlCol="0" anchor="t">
            <a:spAutoFit/>
          </a:bodyPr>
          <a:lstStyle/>
          <a:p>
            <a:pPr>
              <a:lnSpc>
                <a:spcPts val="4413"/>
              </a:lnSpc>
              <a:spcBef>
                <a:spcPct val="0"/>
              </a:spcBef>
            </a:pPr>
            <a:r>
              <a:rPr lang="en-US" sz="3152">
                <a:solidFill>
                  <a:srgbClr val="FFFFFF"/>
                </a:solidFill>
                <a:latin typeface="Poppins Bold"/>
              </a:rPr>
              <a:t>www.thefoxai.com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837347" y="-8342743"/>
            <a:ext cx="11919926" cy="14155918"/>
            <a:chOff x="0" y="0"/>
            <a:chExt cx="812800" cy="965269"/>
          </a:xfrm>
        </p:grpSpPr>
        <p:sp>
          <p:nvSpPr>
            <p:cNvPr id="3" name="Freeform 3"/>
            <p:cNvSpPr/>
            <p:nvPr/>
          </p:nvSpPr>
          <p:spPr>
            <a:xfrm>
              <a:off x="17659" y="30218"/>
              <a:ext cx="777481" cy="904832"/>
            </a:xfrm>
            <a:custGeom>
              <a:avLst/>
              <a:gdLst/>
              <a:ahLst/>
              <a:cxnLst/>
              <a:rect l="l" t="t" r="r" b="b"/>
              <a:pathLst>
                <a:path w="777481" h="904832">
                  <a:moveTo>
                    <a:pt x="430576" y="19464"/>
                  </a:moveTo>
                  <a:lnTo>
                    <a:pt x="753307" y="402734"/>
                  </a:lnTo>
                  <a:cubicBezTo>
                    <a:pt x="777482" y="431444"/>
                    <a:pt x="777482" y="473388"/>
                    <a:pt x="753307" y="502098"/>
                  </a:cubicBezTo>
                  <a:lnTo>
                    <a:pt x="430576" y="885369"/>
                  </a:lnTo>
                  <a:cubicBezTo>
                    <a:pt x="420184" y="897709"/>
                    <a:pt x="404874" y="904832"/>
                    <a:pt x="388741" y="904832"/>
                  </a:cubicBezTo>
                  <a:cubicBezTo>
                    <a:pt x="372608" y="904832"/>
                    <a:pt x="357298" y="897709"/>
                    <a:pt x="346907" y="885369"/>
                  </a:cubicBezTo>
                  <a:lnTo>
                    <a:pt x="24175" y="502098"/>
                  </a:lnTo>
                  <a:cubicBezTo>
                    <a:pt x="0" y="473388"/>
                    <a:pt x="0" y="431444"/>
                    <a:pt x="24175" y="402734"/>
                  </a:cubicBezTo>
                  <a:lnTo>
                    <a:pt x="346907" y="19464"/>
                  </a:lnTo>
                  <a:cubicBezTo>
                    <a:pt x="357298" y="7123"/>
                    <a:pt x="372608" y="0"/>
                    <a:pt x="388741" y="0"/>
                  </a:cubicBezTo>
                  <a:cubicBezTo>
                    <a:pt x="404874" y="0"/>
                    <a:pt x="420184" y="7123"/>
                    <a:pt x="430576" y="19464"/>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841126">
            <a:off x="449324" y="-279416"/>
            <a:ext cx="10424233" cy="1164886"/>
            <a:chOff x="0" y="0"/>
            <a:chExt cx="2745477" cy="306801"/>
          </a:xfrm>
        </p:grpSpPr>
        <p:sp>
          <p:nvSpPr>
            <p:cNvPr id="6" name="Freeform 6"/>
            <p:cNvSpPr/>
            <p:nvPr/>
          </p:nvSpPr>
          <p:spPr>
            <a:xfrm>
              <a:off x="0" y="0"/>
              <a:ext cx="2745477" cy="306801"/>
            </a:xfrm>
            <a:custGeom>
              <a:avLst/>
              <a:gdLst/>
              <a:ahLst/>
              <a:cxnLst/>
              <a:rect l="l" t="t" r="r" b="b"/>
              <a:pathLst>
                <a:path w="2745477" h="306801">
                  <a:moveTo>
                    <a:pt x="0" y="0"/>
                  </a:moveTo>
                  <a:lnTo>
                    <a:pt x="2745477" y="0"/>
                  </a:lnTo>
                  <a:lnTo>
                    <a:pt x="2745477" y="306801"/>
                  </a:lnTo>
                  <a:lnTo>
                    <a:pt x="0" y="306801"/>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7" name="TextBox 7"/>
            <p:cNvSpPr txBox="1"/>
            <p:nvPr/>
          </p:nvSpPr>
          <p:spPr>
            <a:xfrm>
              <a:off x="0" y="-57150"/>
              <a:ext cx="2745477" cy="36395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82946" y="1028700"/>
            <a:ext cx="5772346" cy="10160768"/>
            <a:chOff x="0" y="0"/>
            <a:chExt cx="1520289" cy="2676087"/>
          </a:xfrm>
        </p:grpSpPr>
        <p:sp>
          <p:nvSpPr>
            <p:cNvPr id="9" name="Freeform 9"/>
            <p:cNvSpPr/>
            <p:nvPr/>
          </p:nvSpPr>
          <p:spPr>
            <a:xfrm>
              <a:off x="0" y="0"/>
              <a:ext cx="1520289" cy="2676087"/>
            </a:xfrm>
            <a:custGeom>
              <a:avLst/>
              <a:gdLst/>
              <a:ahLst/>
              <a:cxnLst/>
              <a:rect l="l" t="t" r="r" b="b"/>
              <a:pathLst>
                <a:path w="1520289" h="2676087">
                  <a:moveTo>
                    <a:pt x="56331" y="0"/>
                  </a:moveTo>
                  <a:lnTo>
                    <a:pt x="1463958" y="0"/>
                  </a:lnTo>
                  <a:cubicBezTo>
                    <a:pt x="1495069" y="0"/>
                    <a:pt x="1520289" y="25220"/>
                    <a:pt x="1520289" y="56331"/>
                  </a:cubicBezTo>
                  <a:lnTo>
                    <a:pt x="1520289" y="2619756"/>
                  </a:lnTo>
                  <a:cubicBezTo>
                    <a:pt x="1520289" y="2634696"/>
                    <a:pt x="1514354" y="2649024"/>
                    <a:pt x="1503790" y="2659588"/>
                  </a:cubicBezTo>
                  <a:cubicBezTo>
                    <a:pt x="1493226" y="2670152"/>
                    <a:pt x="1478898" y="2676087"/>
                    <a:pt x="1463958" y="2676087"/>
                  </a:cubicBezTo>
                  <a:lnTo>
                    <a:pt x="56331" y="2676087"/>
                  </a:lnTo>
                  <a:cubicBezTo>
                    <a:pt x="25220" y="2676087"/>
                    <a:pt x="0" y="2650867"/>
                    <a:pt x="0" y="2619756"/>
                  </a:cubicBezTo>
                  <a:lnTo>
                    <a:pt x="0" y="56331"/>
                  </a:lnTo>
                  <a:cubicBezTo>
                    <a:pt x="0" y="25220"/>
                    <a:pt x="25220" y="0"/>
                    <a:pt x="56331" y="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0" name="TextBox 10"/>
            <p:cNvSpPr txBox="1"/>
            <p:nvPr/>
          </p:nvSpPr>
          <p:spPr>
            <a:xfrm>
              <a:off x="0" y="-57150"/>
              <a:ext cx="1520289" cy="273323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558615" y="5482798"/>
            <a:ext cx="1942301" cy="1669165"/>
            <a:chOff x="0" y="0"/>
            <a:chExt cx="812800" cy="698500"/>
          </a:xfrm>
        </p:grpSpPr>
        <p:sp>
          <p:nvSpPr>
            <p:cNvPr id="12" name="Freeform 12"/>
            <p:cNvSpPr/>
            <p:nvPr/>
          </p:nvSpPr>
          <p:spPr>
            <a:xfrm>
              <a:off x="16839" y="0"/>
              <a:ext cx="779122" cy="698500"/>
            </a:xfrm>
            <a:custGeom>
              <a:avLst/>
              <a:gdLst/>
              <a:ahLst/>
              <a:cxnLst/>
              <a:rect l="l" t="t" r="r" b="b"/>
              <a:pathLst>
                <a:path w="779122" h="698500">
                  <a:moveTo>
                    <a:pt x="751862" y="425046"/>
                  </a:moveTo>
                  <a:lnTo>
                    <a:pt x="636860" y="622704"/>
                  </a:lnTo>
                  <a:cubicBezTo>
                    <a:pt x="609557" y="669631"/>
                    <a:pt x="559361" y="698500"/>
                    <a:pt x="505070" y="698500"/>
                  </a:cubicBezTo>
                  <a:lnTo>
                    <a:pt x="274052" y="698500"/>
                  </a:lnTo>
                  <a:cubicBezTo>
                    <a:pt x="219761" y="698500"/>
                    <a:pt x="169565" y="669631"/>
                    <a:pt x="142262" y="622704"/>
                  </a:cubicBezTo>
                  <a:lnTo>
                    <a:pt x="27260" y="425046"/>
                  </a:lnTo>
                  <a:cubicBezTo>
                    <a:pt x="0" y="378192"/>
                    <a:pt x="0" y="320308"/>
                    <a:pt x="27260" y="273454"/>
                  </a:cubicBezTo>
                  <a:lnTo>
                    <a:pt x="142262" y="75796"/>
                  </a:lnTo>
                  <a:cubicBezTo>
                    <a:pt x="169565" y="28869"/>
                    <a:pt x="219761" y="0"/>
                    <a:pt x="274052" y="0"/>
                  </a:cubicBezTo>
                  <a:lnTo>
                    <a:pt x="505070" y="0"/>
                  </a:lnTo>
                  <a:cubicBezTo>
                    <a:pt x="559361" y="0"/>
                    <a:pt x="609557" y="28869"/>
                    <a:pt x="636860" y="75796"/>
                  </a:cubicBezTo>
                  <a:lnTo>
                    <a:pt x="751862" y="273454"/>
                  </a:lnTo>
                  <a:cubicBezTo>
                    <a:pt x="779122" y="320308"/>
                    <a:pt x="779122" y="378192"/>
                    <a:pt x="751862" y="425046"/>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3" name="TextBox 13"/>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131135" y="5482798"/>
            <a:ext cx="1942301" cy="1669165"/>
            <a:chOff x="0" y="0"/>
            <a:chExt cx="812800" cy="698500"/>
          </a:xfrm>
        </p:grpSpPr>
        <p:sp>
          <p:nvSpPr>
            <p:cNvPr id="15" name="Freeform 15"/>
            <p:cNvSpPr/>
            <p:nvPr/>
          </p:nvSpPr>
          <p:spPr>
            <a:xfrm>
              <a:off x="16839" y="0"/>
              <a:ext cx="779122" cy="698500"/>
            </a:xfrm>
            <a:custGeom>
              <a:avLst/>
              <a:gdLst/>
              <a:ahLst/>
              <a:cxnLst/>
              <a:rect l="l" t="t" r="r" b="b"/>
              <a:pathLst>
                <a:path w="779122" h="698500">
                  <a:moveTo>
                    <a:pt x="751862" y="425046"/>
                  </a:moveTo>
                  <a:lnTo>
                    <a:pt x="636860" y="622704"/>
                  </a:lnTo>
                  <a:cubicBezTo>
                    <a:pt x="609557" y="669631"/>
                    <a:pt x="559361" y="698500"/>
                    <a:pt x="505070" y="698500"/>
                  </a:cubicBezTo>
                  <a:lnTo>
                    <a:pt x="274052" y="698500"/>
                  </a:lnTo>
                  <a:cubicBezTo>
                    <a:pt x="219761" y="698500"/>
                    <a:pt x="169565" y="669631"/>
                    <a:pt x="142262" y="622704"/>
                  </a:cubicBezTo>
                  <a:lnTo>
                    <a:pt x="27260" y="425046"/>
                  </a:lnTo>
                  <a:cubicBezTo>
                    <a:pt x="0" y="378192"/>
                    <a:pt x="0" y="320308"/>
                    <a:pt x="27260" y="273454"/>
                  </a:cubicBezTo>
                  <a:lnTo>
                    <a:pt x="142262" y="75796"/>
                  </a:lnTo>
                  <a:cubicBezTo>
                    <a:pt x="169565" y="28869"/>
                    <a:pt x="219761" y="0"/>
                    <a:pt x="274052" y="0"/>
                  </a:cubicBezTo>
                  <a:lnTo>
                    <a:pt x="505070" y="0"/>
                  </a:lnTo>
                  <a:cubicBezTo>
                    <a:pt x="559361" y="0"/>
                    <a:pt x="609557" y="28869"/>
                    <a:pt x="636860" y="75796"/>
                  </a:cubicBezTo>
                  <a:lnTo>
                    <a:pt x="751862" y="273454"/>
                  </a:lnTo>
                  <a:cubicBezTo>
                    <a:pt x="779122" y="320308"/>
                    <a:pt x="779122" y="378192"/>
                    <a:pt x="751862" y="425046"/>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6" name="TextBox 16"/>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717086" y="5482798"/>
            <a:ext cx="1942301" cy="1669165"/>
            <a:chOff x="0" y="0"/>
            <a:chExt cx="812800" cy="698500"/>
          </a:xfrm>
        </p:grpSpPr>
        <p:sp>
          <p:nvSpPr>
            <p:cNvPr id="18" name="Freeform 18"/>
            <p:cNvSpPr/>
            <p:nvPr/>
          </p:nvSpPr>
          <p:spPr>
            <a:xfrm>
              <a:off x="16839" y="0"/>
              <a:ext cx="779122" cy="698500"/>
            </a:xfrm>
            <a:custGeom>
              <a:avLst/>
              <a:gdLst/>
              <a:ahLst/>
              <a:cxnLst/>
              <a:rect l="l" t="t" r="r" b="b"/>
              <a:pathLst>
                <a:path w="779122" h="698500">
                  <a:moveTo>
                    <a:pt x="751862" y="425046"/>
                  </a:moveTo>
                  <a:lnTo>
                    <a:pt x="636860" y="622704"/>
                  </a:lnTo>
                  <a:cubicBezTo>
                    <a:pt x="609557" y="669631"/>
                    <a:pt x="559361" y="698500"/>
                    <a:pt x="505070" y="698500"/>
                  </a:cubicBezTo>
                  <a:lnTo>
                    <a:pt x="274052" y="698500"/>
                  </a:lnTo>
                  <a:cubicBezTo>
                    <a:pt x="219761" y="698500"/>
                    <a:pt x="169565" y="669631"/>
                    <a:pt x="142262" y="622704"/>
                  </a:cubicBezTo>
                  <a:lnTo>
                    <a:pt x="27260" y="425046"/>
                  </a:lnTo>
                  <a:cubicBezTo>
                    <a:pt x="0" y="378192"/>
                    <a:pt x="0" y="320308"/>
                    <a:pt x="27260" y="273454"/>
                  </a:cubicBezTo>
                  <a:lnTo>
                    <a:pt x="142262" y="75796"/>
                  </a:lnTo>
                  <a:cubicBezTo>
                    <a:pt x="169565" y="28869"/>
                    <a:pt x="219761" y="0"/>
                    <a:pt x="274052" y="0"/>
                  </a:cubicBezTo>
                  <a:lnTo>
                    <a:pt x="505070" y="0"/>
                  </a:lnTo>
                  <a:cubicBezTo>
                    <a:pt x="559361" y="0"/>
                    <a:pt x="609557" y="28869"/>
                    <a:pt x="636860" y="75796"/>
                  </a:cubicBezTo>
                  <a:lnTo>
                    <a:pt x="751862" y="273454"/>
                  </a:lnTo>
                  <a:cubicBezTo>
                    <a:pt x="779122" y="320308"/>
                    <a:pt x="779122" y="378192"/>
                    <a:pt x="751862" y="425046"/>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9" name="TextBox 19"/>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7978657" y="5766272"/>
            <a:ext cx="1102217" cy="1102217"/>
          </a:xfrm>
          <a:custGeom>
            <a:avLst/>
            <a:gdLst/>
            <a:ahLst/>
            <a:cxnLst/>
            <a:rect l="l" t="t" r="r" b="b"/>
            <a:pathLst>
              <a:path w="1102217" h="1102217">
                <a:moveTo>
                  <a:pt x="0" y="0"/>
                </a:moveTo>
                <a:lnTo>
                  <a:pt x="1102216" y="0"/>
                </a:lnTo>
                <a:lnTo>
                  <a:pt x="1102216" y="1102216"/>
                </a:lnTo>
                <a:lnTo>
                  <a:pt x="0" y="11022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11523292" y="5766272"/>
            <a:ext cx="1155666" cy="1102217"/>
          </a:xfrm>
          <a:custGeom>
            <a:avLst/>
            <a:gdLst/>
            <a:ahLst/>
            <a:cxnLst/>
            <a:rect l="l" t="t" r="r" b="b"/>
            <a:pathLst>
              <a:path w="1155666" h="1102217">
                <a:moveTo>
                  <a:pt x="0" y="0"/>
                </a:moveTo>
                <a:lnTo>
                  <a:pt x="1155666" y="0"/>
                </a:lnTo>
                <a:lnTo>
                  <a:pt x="1155666" y="1102216"/>
                </a:lnTo>
                <a:lnTo>
                  <a:pt x="0" y="1102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5106542" y="5813175"/>
            <a:ext cx="1136528" cy="1008410"/>
          </a:xfrm>
          <a:custGeom>
            <a:avLst/>
            <a:gdLst/>
            <a:ahLst/>
            <a:cxnLst/>
            <a:rect l="l" t="t" r="r" b="b"/>
            <a:pathLst>
              <a:path w="1136528" h="1008410">
                <a:moveTo>
                  <a:pt x="0" y="0"/>
                </a:moveTo>
                <a:lnTo>
                  <a:pt x="1136528" y="0"/>
                </a:lnTo>
                <a:lnTo>
                  <a:pt x="1136528" y="1008410"/>
                </a:lnTo>
                <a:lnTo>
                  <a:pt x="0" y="1008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12012976" y="391244"/>
            <a:ext cx="5246324" cy="984250"/>
          </a:xfrm>
          <a:prstGeom prst="rect">
            <a:avLst/>
          </a:prstGeom>
        </p:spPr>
        <p:txBody>
          <a:bodyPr lIns="0" tIns="0" rIns="0" bIns="0" rtlCol="0" anchor="t">
            <a:spAutoFit/>
          </a:bodyPr>
          <a:lstStyle/>
          <a:p>
            <a:pPr algn="r">
              <a:lnSpc>
                <a:spcPts val="7699"/>
              </a:lnSpc>
            </a:pPr>
            <a:r>
              <a:rPr lang="en-US" sz="5499">
                <a:solidFill>
                  <a:srgbClr val="08ACB1"/>
                </a:solidFill>
                <a:latin typeface="Poppins Ultra-Bold"/>
              </a:rPr>
              <a:t>FOX</a:t>
            </a:r>
          </a:p>
        </p:txBody>
      </p:sp>
      <p:sp>
        <p:nvSpPr>
          <p:cNvPr id="24" name="TextBox 24"/>
          <p:cNvSpPr txBox="1"/>
          <p:nvPr/>
        </p:nvSpPr>
        <p:spPr>
          <a:xfrm>
            <a:off x="13962990" y="1223094"/>
            <a:ext cx="3296310" cy="984250"/>
          </a:xfrm>
          <a:prstGeom prst="rect">
            <a:avLst/>
          </a:prstGeom>
        </p:spPr>
        <p:txBody>
          <a:bodyPr lIns="0" tIns="0" rIns="0" bIns="0" rtlCol="0" anchor="t">
            <a:spAutoFit/>
          </a:bodyPr>
          <a:lstStyle/>
          <a:p>
            <a:pPr algn="r">
              <a:lnSpc>
                <a:spcPts val="7699"/>
              </a:lnSpc>
            </a:pPr>
            <a:r>
              <a:rPr lang="en-US" sz="5499">
                <a:solidFill>
                  <a:srgbClr val="FFFFFF"/>
                </a:solidFill>
                <a:latin typeface="Poppins Ultra-Bold"/>
              </a:rPr>
              <a:t>PROFILE</a:t>
            </a:r>
          </a:p>
        </p:txBody>
      </p:sp>
      <p:sp>
        <p:nvSpPr>
          <p:cNvPr id="25" name="TextBox 25"/>
          <p:cNvSpPr txBox="1"/>
          <p:nvPr/>
        </p:nvSpPr>
        <p:spPr>
          <a:xfrm>
            <a:off x="6945271" y="2150195"/>
            <a:ext cx="10316351" cy="3199130"/>
          </a:xfrm>
          <a:prstGeom prst="rect">
            <a:avLst/>
          </a:prstGeom>
        </p:spPr>
        <p:txBody>
          <a:bodyPr lIns="0" tIns="0" rIns="0" bIns="0" rtlCol="0" anchor="t">
            <a:spAutoFit/>
          </a:bodyPr>
          <a:lstStyle/>
          <a:p>
            <a:pPr algn="r">
              <a:lnSpc>
                <a:spcPts val="3219"/>
              </a:lnSpc>
            </a:pPr>
            <a:r>
              <a:rPr lang="en-US" sz="2299">
                <a:solidFill>
                  <a:srgbClr val="FFFFFF"/>
                </a:solidFill>
                <a:latin typeface="Poppins"/>
              </a:rPr>
              <a:t>Fox’s government relations team has over 40 years of experience and a wide-reaching network at all levels of government. From navigating local regulations within municipalities to influencing state legislation and federal policy, and engaging in the complexities of international affairs, Fox's experience translates into strategic insight, established relationships with key decision-makers, and a proven ability to achieve their clients' goals within diverse government structures.</a:t>
            </a:r>
          </a:p>
          <a:p>
            <a:pPr algn="r">
              <a:lnSpc>
                <a:spcPts val="3219"/>
              </a:lnSpc>
              <a:spcBef>
                <a:spcPct val="0"/>
              </a:spcBef>
            </a:pPr>
            <a:endParaRPr lang="en-US" sz="2299">
              <a:solidFill>
                <a:srgbClr val="FFFFFF"/>
              </a:solidFill>
              <a:latin typeface="Poppins"/>
            </a:endParaRPr>
          </a:p>
        </p:txBody>
      </p:sp>
      <p:sp>
        <p:nvSpPr>
          <p:cNvPr id="26" name="TextBox 26"/>
          <p:cNvSpPr txBox="1"/>
          <p:nvPr/>
        </p:nvSpPr>
        <p:spPr>
          <a:xfrm>
            <a:off x="7082579" y="7294389"/>
            <a:ext cx="2894372" cy="483870"/>
          </a:xfrm>
          <a:prstGeom prst="rect">
            <a:avLst/>
          </a:prstGeom>
        </p:spPr>
        <p:txBody>
          <a:bodyPr lIns="0" tIns="0" rIns="0" bIns="0" rtlCol="0" anchor="t">
            <a:spAutoFit/>
          </a:bodyPr>
          <a:lstStyle/>
          <a:p>
            <a:pPr algn="ctr">
              <a:lnSpc>
                <a:spcPts val="3779"/>
              </a:lnSpc>
            </a:pPr>
            <a:r>
              <a:rPr lang="en-US" sz="2700">
                <a:solidFill>
                  <a:srgbClr val="FFFFFF"/>
                </a:solidFill>
                <a:latin typeface="Poppins Bold"/>
              </a:rPr>
              <a:t>Innovation</a:t>
            </a:r>
          </a:p>
        </p:txBody>
      </p:sp>
      <p:sp>
        <p:nvSpPr>
          <p:cNvPr id="27" name="TextBox 27"/>
          <p:cNvSpPr txBox="1"/>
          <p:nvPr/>
        </p:nvSpPr>
        <p:spPr>
          <a:xfrm>
            <a:off x="10655100" y="7294389"/>
            <a:ext cx="2894372" cy="483870"/>
          </a:xfrm>
          <a:prstGeom prst="rect">
            <a:avLst/>
          </a:prstGeom>
        </p:spPr>
        <p:txBody>
          <a:bodyPr lIns="0" tIns="0" rIns="0" bIns="0" rtlCol="0" anchor="t">
            <a:spAutoFit/>
          </a:bodyPr>
          <a:lstStyle/>
          <a:p>
            <a:pPr algn="ctr">
              <a:lnSpc>
                <a:spcPts val="3779"/>
              </a:lnSpc>
            </a:pPr>
            <a:r>
              <a:rPr lang="en-US" sz="2700">
                <a:solidFill>
                  <a:srgbClr val="FFFFFF"/>
                </a:solidFill>
                <a:latin typeface="Poppins Bold"/>
              </a:rPr>
              <a:t>D.E.I.</a:t>
            </a:r>
          </a:p>
        </p:txBody>
      </p:sp>
      <p:sp>
        <p:nvSpPr>
          <p:cNvPr id="28" name="TextBox 28"/>
          <p:cNvSpPr txBox="1"/>
          <p:nvPr/>
        </p:nvSpPr>
        <p:spPr>
          <a:xfrm>
            <a:off x="14227620" y="7294389"/>
            <a:ext cx="2894372" cy="483870"/>
          </a:xfrm>
          <a:prstGeom prst="rect">
            <a:avLst/>
          </a:prstGeom>
        </p:spPr>
        <p:txBody>
          <a:bodyPr lIns="0" tIns="0" rIns="0" bIns="0" rtlCol="0" anchor="t">
            <a:spAutoFit/>
          </a:bodyPr>
          <a:lstStyle/>
          <a:p>
            <a:pPr algn="ctr">
              <a:lnSpc>
                <a:spcPts val="3779"/>
              </a:lnSpc>
            </a:pPr>
            <a:r>
              <a:rPr lang="en-US" sz="2700">
                <a:solidFill>
                  <a:srgbClr val="FFFFFF"/>
                </a:solidFill>
                <a:latin typeface="Poppins Bold"/>
              </a:rPr>
              <a:t>Teamwork</a:t>
            </a:r>
          </a:p>
        </p:txBody>
      </p:sp>
      <p:sp>
        <p:nvSpPr>
          <p:cNvPr id="29" name="TextBox 29"/>
          <p:cNvSpPr txBox="1"/>
          <p:nvPr/>
        </p:nvSpPr>
        <p:spPr>
          <a:xfrm>
            <a:off x="6942949" y="7949260"/>
            <a:ext cx="3173632" cy="13881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We invest heavily in research, empower our employees to challenge the status quo, and aren't afraid to take smart risks.</a:t>
            </a:r>
          </a:p>
        </p:txBody>
      </p:sp>
      <p:sp>
        <p:nvSpPr>
          <p:cNvPr id="30" name="TextBox 30"/>
          <p:cNvSpPr txBox="1"/>
          <p:nvPr/>
        </p:nvSpPr>
        <p:spPr>
          <a:xfrm>
            <a:off x="10515470" y="7949260"/>
            <a:ext cx="3173632" cy="13881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We believe that fostering a diverse, equitable, and inclusive environment is not just the right thing to do, it's essential to our success.</a:t>
            </a:r>
          </a:p>
        </p:txBody>
      </p:sp>
      <p:sp>
        <p:nvSpPr>
          <p:cNvPr id="31" name="TextBox 31"/>
          <p:cNvSpPr txBox="1"/>
          <p:nvPr/>
        </p:nvSpPr>
        <p:spPr>
          <a:xfrm>
            <a:off x="14087990" y="7949260"/>
            <a:ext cx="3173632" cy="111188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We rally around a common vision, aligning individual efforts towards a unified purpose.</a:t>
            </a:r>
          </a:p>
        </p:txBody>
      </p:sp>
      <p:grpSp>
        <p:nvGrpSpPr>
          <p:cNvPr id="32" name="Group 32"/>
          <p:cNvGrpSpPr/>
          <p:nvPr/>
        </p:nvGrpSpPr>
        <p:grpSpPr>
          <a:xfrm>
            <a:off x="840053" y="1161136"/>
            <a:ext cx="5458132" cy="9982874"/>
            <a:chOff x="0" y="0"/>
            <a:chExt cx="15927413" cy="29131095"/>
          </a:xfrm>
        </p:grpSpPr>
        <p:sp>
          <p:nvSpPr>
            <p:cNvPr id="33" name="Freeform 33"/>
            <p:cNvSpPr/>
            <p:nvPr/>
          </p:nvSpPr>
          <p:spPr>
            <a:xfrm>
              <a:off x="0" y="0"/>
              <a:ext cx="15927324" cy="29131006"/>
            </a:xfrm>
            <a:custGeom>
              <a:avLst/>
              <a:gdLst/>
              <a:ahLst/>
              <a:cxnLst/>
              <a:rect l="l" t="t" r="r" b="b"/>
              <a:pathLst>
                <a:path w="15927324" h="29131006">
                  <a:moveTo>
                    <a:pt x="1063498" y="0"/>
                  </a:moveTo>
                  <a:cubicBezTo>
                    <a:pt x="476123" y="0"/>
                    <a:pt x="0" y="476123"/>
                    <a:pt x="0" y="1063498"/>
                  </a:cubicBezTo>
                  <a:lnTo>
                    <a:pt x="0" y="28067508"/>
                  </a:lnTo>
                  <a:cubicBezTo>
                    <a:pt x="0" y="28654883"/>
                    <a:pt x="476123" y="29131006"/>
                    <a:pt x="1063498" y="29131006"/>
                  </a:cubicBezTo>
                  <a:lnTo>
                    <a:pt x="14863826" y="29131006"/>
                  </a:lnTo>
                  <a:cubicBezTo>
                    <a:pt x="15451201" y="29131006"/>
                    <a:pt x="15927324" y="28654883"/>
                    <a:pt x="15927324" y="28067508"/>
                  </a:cubicBezTo>
                  <a:lnTo>
                    <a:pt x="15927324" y="1063498"/>
                  </a:lnTo>
                  <a:cubicBezTo>
                    <a:pt x="15927324" y="476123"/>
                    <a:pt x="15451201" y="0"/>
                    <a:pt x="14863826" y="0"/>
                  </a:cubicBezTo>
                  <a:close/>
                </a:path>
              </a:pathLst>
            </a:custGeom>
            <a:blipFill>
              <a:blip r:embed="rId8"/>
              <a:stretch>
                <a:fillRect l="-87003" r="-87003"/>
              </a:stretch>
            </a:blipFill>
          </p:spPr>
          <p:txBody>
            <a:bodyPr/>
            <a:lstStyle/>
            <a:p>
              <a:endParaRPr lang="en-US"/>
            </a:p>
          </p:txBody>
        </p:sp>
      </p:grpSp>
      <p:sp>
        <p:nvSpPr>
          <p:cNvPr id="34" name="AutoShape 34"/>
          <p:cNvSpPr/>
          <p:nvPr/>
        </p:nvSpPr>
        <p:spPr>
          <a:xfrm>
            <a:off x="12224246" y="9792268"/>
            <a:ext cx="9795492" cy="0"/>
          </a:xfrm>
          <a:prstGeom prst="line">
            <a:avLst/>
          </a:prstGeom>
          <a:ln w="57150" cap="flat">
            <a:solidFill>
              <a:srgbClr val="FFFFFF"/>
            </a:solidFill>
            <a:prstDash val="solid"/>
            <a:headEnd type="oval" w="lg" len="lg"/>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138922" y="2436111"/>
            <a:ext cx="2407426" cy="2068882"/>
            <a:chOff x="0" y="0"/>
            <a:chExt cx="812800" cy="698500"/>
          </a:xfrm>
        </p:grpSpPr>
        <p:sp>
          <p:nvSpPr>
            <p:cNvPr id="3" name="Freeform 3"/>
            <p:cNvSpPr/>
            <p:nvPr/>
          </p:nvSpPr>
          <p:spPr>
            <a:xfrm>
              <a:off x="13586" y="0"/>
              <a:ext cx="785629" cy="698500"/>
            </a:xfrm>
            <a:custGeom>
              <a:avLst/>
              <a:gdLst/>
              <a:ahLst/>
              <a:cxnLst/>
              <a:rect l="l" t="t" r="r" b="b"/>
              <a:pathLst>
                <a:path w="785629" h="698500">
                  <a:moveTo>
                    <a:pt x="763635" y="410401"/>
                  </a:moveTo>
                  <a:lnTo>
                    <a:pt x="631593" y="637349"/>
                  </a:lnTo>
                  <a:cubicBezTo>
                    <a:pt x="609565" y="675209"/>
                    <a:pt x="569067" y="698500"/>
                    <a:pt x="525265" y="698500"/>
                  </a:cubicBezTo>
                  <a:lnTo>
                    <a:pt x="260363" y="698500"/>
                  </a:lnTo>
                  <a:cubicBezTo>
                    <a:pt x="216561" y="698500"/>
                    <a:pt x="176063" y="675209"/>
                    <a:pt x="154035" y="637349"/>
                  </a:cubicBezTo>
                  <a:lnTo>
                    <a:pt x="21993" y="410401"/>
                  </a:lnTo>
                  <a:cubicBezTo>
                    <a:pt x="0" y="372600"/>
                    <a:pt x="0" y="325900"/>
                    <a:pt x="21993" y="288099"/>
                  </a:cubicBezTo>
                  <a:lnTo>
                    <a:pt x="154035" y="61151"/>
                  </a:lnTo>
                  <a:cubicBezTo>
                    <a:pt x="176063" y="23291"/>
                    <a:pt x="216561" y="0"/>
                    <a:pt x="260363" y="0"/>
                  </a:cubicBezTo>
                  <a:lnTo>
                    <a:pt x="525265" y="0"/>
                  </a:lnTo>
                  <a:cubicBezTo>
                    <a:pt x="569067" y="0"/>
                    <a:pt x="609565" y="23291"/>
                    <a:pt x="631593" y="61151"/>
                  </a:cubicBezTo>
                  <a:lnTo>
                    <a:pt x="763635" y="288099"/>
                  </a:lnTo>
                  <a:cubicBezTo>
                    <a:pt x="785628" y="325900"/>
                    <a:pt x="785628" y="372600"/>
                    <a:pt x="763635" y="410401"/>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4" name="TextBox 4"/>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741652" y="2436111"/>
            <a:ext cx="2407426" cy="2068882"/>
            <a:chOff x="0" y="0"/>
            <a:chExt cx="812800" cy="698500"/>
          </a:xfrm>
        </p:grpSpPr>
        <p:sp>
          <p:nvSpPr>
            <p:cNvPr id="6" name="Freeform 6"/>
            <p:cNvSpPr/>
            <p:nvPr/>
          </p:nvSpPr>
          <p:spPr>
            <a:xfrm>
              <a:off x="13586" y="0"/>
              <a:ext cx="785629" cy="698500"/>
            </a:xfrm>
            <a:custGeom>
              <a:avLst/>
              <a:gdLst/>
              <a:ahLst/>
              <a:cxnLst/>
              <a:rect l="l" t="t" r="r" b="b"/>
              <a:pathLst>
                <a:path w="785629" h="698500">
                  <a:moveTo>
                    <a:pt x="763635" y="410401"/>
                  </a:moveTo>
                  <a:lnTo>
                    <a:pt x="631593" y="637349"/>
                  </a:lnTo>
                  <a:cubicBezTo>
                    <a:pt x="609565" y="675209"/>
                    <a:pt x="569067" y="698500"/>
                    <a:pt x="525265" y="698500"/>
                  </a:cubicBezTo>
                  <a:lnTo>
                    <a:pt x="260363" y="698500"/>
                  </a:lnTo>
                  <a:cubicBezTo>
                    <a:pt x="216561" y="698500"/>
                    <a:pt x="176063" y="675209"/>
                    <a:pt x="154035" y="637349"/>
                  </a:cubicBezTo>
                  <a:lnTo>
                    <a:pt x="21993" y="410401"/>
                  </a:lnTo>
                  <a:cubicBezTo>
                    <a:pt x="0" y="372600"/>
                    <a:pt x="0" y="325900"/>
                    <a:pt x="21993" y="288099"/>
                  </a:cubicBezTo>
                  <a:lnTo>
                    <a:pt x="154035" y="61151"/>
                  </a:lnTo>
                  <a:cubicBezTo>
                    <a:pt x="176063" y="23291"/>
                    <a:pt x="216561" y="0"/>
                    <a:pt x="260363" y="0"/>
                  </a:cubicBezTo>
                  <a:lnTo>
                    <a:pt x="525265" y="0"/>
                  </a:lnTo>
                  <a:cubicBezTo>
                    <a:pt x="569067" y="0"/>
                    <a:pt x="609565" y="23291"/>
                    <a:pt x="631593" y="61151"/>
                  </a:cubicBezTo>
                  <a:lnTo>
                    <a:pt x="763635" y="288099"/>
                  </a:lnTo>
                  <a:cubicBezTo>
                    <a:pt x="785628" y="325900"/>
                    <a:pt x="785628" y="372600"/>
                    <a:pt x="763635" y="410401"/>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7841126">
            <a:off x="15551145" y="537000"/>
            <a:ext cx="4286404" cy="837298"/>
            <a:chOff x="0" y="0"/>
            <a:chExt cx="1128929" cy="220523"/>
          </a:xfrm>
        </p:grpSpPr>
        <p:sp>
          <p:nvSpPr>
            <p:cNvPr id="9" name="Freeform 9"/>
            <p:cNvSpPr/>
            <p:nvPr/>
          </p:nvSpPr>
          <p:spPr>
            <a:xfrm>
              <a:off x="0" y="0"/>
              <a:ext cx="1128929" cy="220523"/>
            </a:xfrm>
            <a:custGeom>
              <a:avLst/>
              <a:gdLst/>
              <a:ahLst/>
              <a:cxnLst/>
              <a:rect l="l" t="t" r="r" b="b"/>
              <a:pathLst>
                <a:path w="1128929" h="220523">
                  <a:moveTo>
                    <a:pt x="0" y="0"/>
                  </a:moveTo>
                  <a:lnTo>
                    <a:pt x="1128929" y="0"/>
                  </a:lnTo>
                  <a:lnTo>
                    <a:pt x="1128929" y="220523"/>
                  </a:lnTo>
                  <a:lnTo>
                    <a:pt x="0" y="220523"/>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10" name="TextBox 10"/>
            <p:cNvSpPr txBox="1"/>
            <p:nvPr/>
          </p:nvSpPr>
          <p:spPr>
            <a:xfrm>
              <a:off x="0" y="-57150"/>
              <a:ext cx="1128929" cy="27767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7841999">
            <a:off x="-1547926" y="537000"/>
            <a:ext cx="4286404" cy="837298"/>
            <a:chOff x="0" y="0"/>
            <a:chExt cx="1128929" cy="220523"/>
          </a:xfrm>
        </p:grpSpPr>
        <p:sp>
          <p:nvSpPr>
            <p:cNvPr id="12" name="Freeform 12"/>
            <p:cNvSpPr/>
            <p:nvPr/>
          </p:nvSpPr>
          <p:spPr>
            <a:xfrm>
              <a:off x="0" y="0"/>
              <a:ext cx="1128929" cy="220523"/>
            </a:xfrm>
            <a:custGeom>
              <a:avLst/>
              <a:gdLst/>
              <a:ahLst/>
              <a:cxnLst/>
              <a:rect l="l" t="t" r="r" b="b"/>
              <a:pathLst>
                <a:path w="1128929" h="220523">
                  <a:moveTo>
                    <a:pt x="0" y="0"/>
                  </a:moveTo>
                  <a:lnTo>
                    <a:pt x="1128929" y="0"/>
                  </a:lnTo>
                  <a:lnTo>
                    <a:pt x="1128929" y="220523"/>
                  </a:lnTo>
                  <a:lnTo>
                    <a:pt x="0" y="220523"/>
                  </a:lnTo>
                  <a:close/>
                </a:path>
              </a:pathLst>
            </a:custGeom>
            <a:gradFill rotWithShape="1">
              <a:gsLst>
                <a:gs pos="0">
                  <a:srgbClr val="FFFFFF">
                    <a:alpha val="0"/>
                  </a:srgbClr>
                </a:gs>
                <a:gs pos="100000">
                  <a:srgbClr val="08ACB1">
                    <a:alpha val="100000"/>
                  </a:srgbClr>
                </a:gs>
              </a:gsLst>
              <a:lin ang="0"/>
            </a:gradFill>
          </p:spPr>
          <p:txBody>
            <a:bodyPr/>
            <a:lstStyle/>
            <a:p>
              <a:endParaRPr lang="en-US"/>
            </a:p>
          </p:txBody>
        </p:sp>
        <p:sp>
          <p:nvSpPr>
            <p:cNvPr id="13" name="TextBox 13"/>
            <p:cNvSpPr txBox="1"/>
            <p:nvPr/>
          </p:nvSpPr>
          <p:spPr>
            <a:xfrm>
              <a:off x="0" y="-57150"/>
              <a:ext cx="1128929" cy="277673"/>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657447" y="2932680"/>
            <a:ext cx="1370375" cy="1075745"/>
          </a:xfrm>
          <a:custGeom>
            <a:avLst/>
            <a:gdLst/>
            <a:ahLst/>
            <a:cxnLst/>
            <a:rect l="l" t="t" r="r" b="b"/>
            <a:pathLst>
              <a:path w="1370375" h="1075745">
                <a:moveTo>
                  <a:pt x="0" y="0"/>
                </a:moveTo>
                <a:lnTo>
                  <a:pt x="1370376" y="0"/>
                </a:lnTo>
                <a:lnTo>
                  <a:pt x="1370376" y="1075744"/>
                </a:lnTo>
                <a:lnTo>
                  <a:pt x="0" y="10757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260177" y="2932680"/>
            <a:ext cx="1370375" cy="1075745"/>
          </a:xfrm>
          <a:custGeom>
            <a:avLst/>
            <a:gdLst/>
            <a:ahLst/>
            <a:cxnLst/>
            <a:rect l="l" t="t" r="r" b="b"/>
            <a:pathLst>
              <a:path w="1370375" h="1075745">
                <a:moveTo>
                  <a:pt x="0" y="0"/>
                </a:moveTo>
                <a:lnTo>
                  <a:pt x="1370376" y="0"/>
                </a:lnTo>
                <a:lnTo>
                  <a:pt x="1370376" y="1075744"/>
                </a:lnTo>
                <a:lnTo>
                  <a:pt x="0" y="107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7162596" y="876300"/>
            <a:ext cx="3962809" cy="984250"/>
          </a:xfrm>
          <a:prstGeom prst="rect">
            <a:avLst/>
          </a:prstGeom>
        </p:spPr>
        <p:txBody>
          <a:bodyPr lIns="0" tIns="0" rIns="0" bIns="0" rtlCol="0" anchor="t">
            <a:spAutoFit/>
          </a:bodyPr>
          <a:lstStyle/>
          <a:p>
            <a:pPr algn="ctr">
              <a:lnSpc>
                <a:spcPts val="7699"/>
              </a:lnSpc>
            </a:pPr>
            <a:r>
              <a:rPr lang="en-US" sz="5499">
                <a:solidFill>
                  <a:srgbClr val="08ACB1"/>
                </a:solidFill>
                <a:latin typeface="Poppins Ultra-Bold"/>
              </a:rPr>
              <a:t>VISION &amp;</a:t>
            </a:r>
          </a:p>
        </p:txBody>
      </p:sp>
      <p:sp>
        <p:nvSpPr>
          <p:cNvPr id="17" name="TextBox 17"/>
          <p:cNvSpPr txBox="1"/>
          <p:nvPr/>
        </p:nvSpPr>
        <p:spPr>
          <a:xfrm>
            <a:off x="7504692" y="1651719"/>
            <a:ext cx="3278615" cy="984250"/>
          </a:xfrm>
          <a:prstGeom prst="rect">
            <a:avLst/>
          </a:prstGeom>
        </p:spPr>
        <p:txBody>
          <a:bodyPr lIns="0" tIns="0" rIns="0" bIns="0" rtlCol="0" anchor="t">
            <a:spAutoFit/>
          </a:bodyPr>
          <a:lstStyle/>
          <a:p>
            <a:pPr algn="ctr">
              <a:lnSpc>
                <a:spcPts val="7699"/>
              </a:lnSpc>
            </a:pPr>
            <a:r>
              <a:rPr lang="en-US" sz="5499">
                <a:solidFill>
                  <a:srgbClr val="FFFFFF"/>
                </a:solidFill>
                <a:latin typeface="Poppins Ultra-Bold"/>
              </a:rPr>
              <a:t>MISSION</a:t>
            </a:r>
          </a:p>
        </p:txBody>
      </p:sp>
      <p:sp>
        <p:nvSpPr>
          <p:cNvPr id="18" name="TextBox 18"/>
          <p:cNvSpPr txBox="1"/>
          <p:nvPr/>
        </p:nvSpPr>
        <p:spPr>
          <a:xfrm>
            <a:off x="2061715" y="4769933"/>
            <a:ext cx="4561840" cy="642359"/>
          </a:xfrm>
          <a:prstGeom prst="rect">
            <a:avLst/>
          </a:prstGeom>
        </p:spPr>
        <p:txBody>
          <a:bodyPr lIns="0" tIns="0" rIns="0" bIns="0" rtlCol="0" anchor="t">
            <a:spAutoFit/>
          </a:bodyPr>
          <a:lstStyle/>
          <a:p>
            <a:pPr>
              <a:lnSpc>
                <a:spcPts val="5019"/>
              </a:lnSpc>
            </a:pPr>
            <a:r>
              <a:rPr lang="en-US" sz="3585">
                <a:solidFill>
                  <a:srgbClr val="FFFFFF"/>
                </a:solidFill>
                <a:latin typeface="Poppins Bold"/>
              </a:rPr>
              <a:t>COMPANY VISION</a:t>
            </a:r>
          </a:p>
        </p:txBody>
      </p:sp>
      <p:sp>
        <p:nvSpPr>
          <p:cNvPr id="19" name="TextBox 19"/>
          <p:cNvSpPr txBox="1"/>
          <p:nvPr/>
        </p:nvSpPr>
        <p:spPr>
          <a:xfrm>
            <a:off x="11664445" y="4769933"/>
            <a:ext cx="4561840" cy="642359"/>
          </a:xfrm>
          <a:prstGeom prst="rect">
            <a:avLst/>
          </a:prstGeom>
        </p:spPr>
        <p:txBody>
          <a:bodyPr lIns="0" tIns="0" rIns="0" bIns="0" rtlCol="0" anchor="t">
            <a:spAutoFit/>
          </a:bodyPr>
          <a:lstStyle/>
          <a:p>
            <a:pPr>
              <a:lnSpc>
                <a:spcPts val="5019"/>
              </a:lnSpc>
            </a:pPr>
            <a:r>
              <a:rPr lang="en-US" sz="3585">
                <a:solidFill>
                  <a:srgbClr val="FFFFFF"/>
                </a:solidFill>
                <a:latin typeface="Poppins Bold"/>
              </a:rPr>
              <a:t>COMPANY MISSION</a:t>
            </a:r>
          </a:p>
        </p:txBody>
      </p:sp>
      <p:sp>
        <p:nvSpPr>
          <p:cNvPr id="20" name="TextBox 20"/>
          <p:cNvSpPr txBox="1"/>
          <p:nvPr/>
        </p:nvSpPr>
        <p:spPr>
          <a:xfrm>
            <a:off x="1028700" y="5555167"/>
            <a:ext cx="6627870" cy="239903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a:rPr>
              <a:t>Securem Pacem: To lead the next generation to True peace. Not the absence of war; but to understanding, cooperation, and compassion. Train people to bridge divides, choose empathy over anger, and work together towards shared goals.</a:t>
            </a:r>
          </a:p>
        </p:txBody>
      </p:sp>
      <p:sp>
        <p:nvSpPr>
          <p:cNvPr id="21" name="TextBox 21"/>
          <p:cNvSpPr txBox="1"/>
          <p:nvPr/>
        </p:nvSpPr>
        <p:spPr>
          <a:xfrm>
            <a:off x="10631430" y="5555167"/>
            <a:ext cx="6627870" cy="159893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a:rPr>
              <a:t>To enhance performance, mitigate risk, and accelerate results for our clients through strategic consulting, cutting-edge solutions, and unwavering support.</a:t>
            </a:r>
          </a:p>
        </p:txBody>
      </p:sp>
      <p:grpSp>
        <p:nvGrpSpPr>
          <p:cNvPr id="22" name="Group 22"/>
          <p:cNvGrpSpPr/>
          <p:nvPr/>
        </p:nvGrpSpPr>
        <p:grpSpPr>
          <a:xfrm>
            <a:off x="-9857138" y="-4441990"/>
            <a:ext cx="11919926" cy="14155918"/>
            <a:chOff x="0" y="0"/>
            <a:chExt cx="812800" cy="965269"/>
          </a:xfrm>
        </p:grpSpPr>
        <p:sp>
          <p:nvSpPr>
            <p:cNvPr id="23" name="Freeform 23"/>
            <p:cNvSpPr/>
            <p:nvPr/>
          </p:nvSpPr>
          <p:spPr>
            <a:xfrm>
              <a:off x="17659" y="30218"/>
              <a:ext cx="777481" cy="904832"/>
            </a:xfrm>
            <a:custGeom>
              <a:avLst/>
              <a:gdLst/>
              <a:ahLst/>
              <a:cxnLst/>
              <a:rect l="l" t="t" r="r" b="b"/>
              <a:pathLst>
                <a:path w="777481" h="904832">
                  <a:moveTo>
                    <a:pt x="430576" y="19464"/>
                  </a:moveTo>
                  <a:lnTo>
                    <a:pt x="753307" y="402734"/>
                  </a:lnTo>
                  <a:cubicBezTo>
                    <a:pt x="777482" y="431444"/>
                    <a:pt x="777482" y="473388"/>
                    <a:pt x="753307" y="502098"/>
                  </a:cubicBezTo>
                  <a:lnTo>
                    <a:pt x="430576" y="885369"/>
                  </a:lnTo>
                  <a:cubicBezTo>
                    <a:pt x="420184" y="897709"/>
                    <a:pt x="404874" y="904832"/>
                    <a:pt x="388741" y="904832"/>
                  </a:cubicBezTo>
                  <a:cubicBezTo>
                    <a:pt x="372608" y="904832"/>
                    <a:pt x="357298" y="897709"/>
                    <a:pt x="346907" y="885369"/>
                  </a:cubicBezTo>
                  <a:lnTo>
                    <a:pt x="24175" y="502098"/>
                  </a:lnTo>
                  <a:cubicBezTo>
                    <a:pt x="0" y="473388"/>
                    <a:pt x="0" y="431444"/>
                    <a:pt x="24175" y="402734"/>
                  </a:cubicBezTo>
                  <a:lnTo>
                    <a:pt x="346907" y="19464"/>
                  </a:lnTo>
                  <a:cubicBezTo>
                    <a:pt x="357298" y="7123"/>
                    <a:pt x="372608" y="0"/>
                    <a:pt x="388741" y="0"/>
                  </a:cubicBezTo>
                  <a:cubicBezTo>
                    <a:pt x="404874" y="0"/>
                    <a:pt x="420184" y="7123"/>
                    <a:pt x="430576" y="19464"/>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24" name="TextBox 24"/>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6225212" y="-4441990"/>
            <a:ext cx="11919926" cy="14155918"/>
            <a:chOff x="0" y="0"/>
            <a:chExt cx="812800" cy="965269"/>
          </a:xfrm>
        </p:grpSpPr>
        <p:sp>
          <p:nvSpPr>
            <p:cNvPr id="26" name="Freeform 26"/>
            <p:cNvSpPr/>
            <p:nvPr/>
          </p:nvSpPr>
          <p:spPr>
            <a:xfrm>
              <a:off x="17659" y="30218"/>
              <a:ext cx="777481" cy="904832"/>
            </a:xfrm>
            <a:custGeom>
              <a:avLst/>
              <a:gdLst/>
              <a:ahLst/>
              <a:cxnLst/>
              <a:rect l="l" t="t" r="r" b="b"/>
              <a:pathLst>
                <a:path w="777481" h="904832">
                  <a:moveTo>
                    <a:pt x="430576" y="19464"/>
                  </a:moveTo>
                  <a:lnTo>
                    <a:pt x="753307" y="402734"/>
                  </a:lnTo>
                  <a:cubicBezTo>
                    <a:pt x="777482" y="431444"/>
                    <a:pt x="777482" y="473388"/>
                    <a:pt x="753307" y="502098"/>
                  </a:cubicBezTo>
                  <a:lnTo>
                    <a:pt x="430576" y="885369"/>
                  </a:lnTo>
                  <a:cubicBezTo>
                    <a:pt x="420184" y="897709"/>
                    <a:pt x="404874" y="904832"/>
                    <a:pt x="388741" y="904832"/>
                  </a:cubicBezTo>
                  <a:cubicBezTo>
                    <a:pt x="372608" y="904832"/>
                    <a:pt x="357298" y="897709"/>
                    <a:pt x="346907" y="885369"/>
                  </a:cubicBezTo>
                  <a:lnTo>
                    <a:pt x="24175" y="502098"/>
                  </a:lnTo>
                  <a:cubicBezTo>
                    <a:pt x="0" y="473388"/>
                    <a:pt x="0" y="431444"/>
                    <a:pt x="24175" y="402734"/>
                  </a:cubicBezTo>
                  <a:lnTo>
                    <a:pt x="346907" y="19464"/>
                  </a:lnTo>
                  <a:cubicBezTo>
                    <a:pt x="357298" y="7123"/>
                    <a:pt x="372608" y="0"/>
                    <a:pt x="388741" y="0"/>
                  </a:cubicBezTo>
                  <a:cubicBezTo>
                    <a:pt x="404874" y="0"/>
                    <a:pt x="420184" y="7123"/>
                    <a:pt x="430576" y="1946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27" name="TextBox 27"/>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sp>
        <p:nvSpPr>
          <p:cNvPr id="28" name="AutoShape 28"/>
          <p:cNvSpPr/>
          <p:nvPr/>
        </p:nvSpPr>
        <p:spPr>
          <a:xfrm>
            <a:off x="15150152" y="9685354"/>
            <a:ext cx="4407706" cy="0"/>
          </a:xfrm>
          <a:prstGeom prst="line">
            <a:avLst/>
          </a:prstGeom>
          <a:ln w="57150" cap="flat">
            <a:solidFill>
              <a:srgbClr val="FFFFFF"/>
            </a:solidFill>
            <a:prstDash val="solid"/>
            <a:headEnd type="oval" w="lg" len="lg"/>
            <a:tailEnd type="oval" w="lg" len="lg"/>
          </a:ln>
        </p:spPr>
        <p:txBody>
          <a:bodyPr/>
          <a:lstStyle/>
          <a:p>
            <a:endParaRPr lang="en-US"/>
          </a:p>
        </p:txBody>
      </p:sp>
      <p:sp>
        <p:nvSpPr>
          <p:cNvPr id="29" name="AutoShape 29"/>
          <p:cNvSpPr/>
          <p:nvPr/>
        </p:nvSpPr>
        <p:spPr>
          <a:xfrm>
            <a:off x="-1919111" y="9685354"/>
            <a:ext cx="5059106" cy="0"/>
          </a:xfrm>
          <a:prstGeom prst="line">
            <a:avLst/>
          </a:prstGeom>
          <a:ln w="57150" cap="flat">
            <a:solidFill>
              <a:srgbClr val="FFFFFF"/>
            </a:solidFill>
            <a:prstDash val="solid"/>
            <a:headEnd type="oval" w="lg" len="lg"/>
            <a:tailEnd type="oval" w="lg" len="lg"/>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875717" y="5143500"/>
            <a:ext cx="10630848" cy="4114800"/>
            <a:chOff x="0" y="0"/>
            <a:chExt cx="2799894" cy="1083733"/>
          </a:xfrm>
        </p:grpSpPr>
        <p:sp>
          <p:nvSpPr>
            <p:cNvPr id="3" name="Freeform 3"/>
            <p:cNvSpPr/>
            <p:nvPr/>
          </p:nvSpPr>
          <p:spPr>
            <a:xfrm>
              <a:off x="0" y="0"/>
              <a:ext cx="2799894" cy="1083733"/>
            </a:xfrm>
            <a:custGeom>
              <a:avLst/>
              <a:gdLst/>
              <a:ahLst/>
              <a:cxnLst/>
              <a:rect l="l" t="t" r="r" b="b"/>
              <a:pathLst>
                <a:path w="2799894" h="1083733">
                  <a:moveTo>
                    <a:pt x="21848" y="0"/>
                  </a:moveTo>
                  <a:lnTo>
                    <a:pt x="2778047" y="0"/>
                  </a:lnTo>
                  <a:cubicBezTo>
                    <a:pt x="2790113" y="0"/>
                    <a:pt x="2799894" y="9781"/>
                    <a:pt x="2799894" y="21848"/>
                  </a:cubicBezTo>
                  <a:lnTo>
                    <a:pt x="2799894" y="1061886"/>
                  </a:lnTo>
                  <a:cubicBezTo>
                    <a:pt x="2799894" y="1073952"/>
                    <a:pt x="2790113" y="1083733"/>
                    <a:pt x="2778047" y="1083733"/>
                  </a:cubicBezTo>
                  <a:lnTo>
                    <a:pt x="21848" y="1083733"/>
                  </a:lnTo>
                  <a:cubicBezTo>
                    <a:pt x="9781" y="1083733"/>
                    <a:pt x="0" y="1073952"/>
                    <a:pt x="0" y="1061886"/>
                  </a:cubicBezTo>
                  <a:lnTo>
                    <a:pt x="0" y="21848"/>
                  </a:lnTo>
                  <a:cubicBezTo>
                    <a:pt x="0" y="9781"/>
                    <a:pt x="9781" y="0"/>
                    <a:pt x="21848"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0" y="-57150"/>
              <a:ext cx="2799894" cy="114088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876300"/>
            <a:ext cx="5246324" cy="984250"/>
          </a:xfrm>
          <a:prstGeom prst="rect">
            <a:avLst/>
          </a:prstGeom>
        </p:spPr>
        <p:txBody>
          <a:bodyPr lIns="0" tIns="0" rIns="0" bIns="0" rtlCol="0" anchor="t">
            <a:spAutoFit/>
          </a:bodyPr>
          <a:lstStyle/>
          <a:p>
            <a:pPr>
              <a:lnSpc>
                <a:spcPts val="7699"/>
              </a:lnSpc>
            </a:pPr>
            <a:r>
              <a:rPr lang="en-US" sz="5499">
                <a:solidFill>
                  <a:srgbClr val="08ACB1"/>
                </a:solidFill>
                <a:latin typeface="Poppins Ultra-Bold"/>
              </a:rPr>
              <a:t>DEFINITION OF</a:t>
            </a:r>
          </a:p>
        </p:txBody>
      </p:sp>
      <p:sp>
        <p:nvSpPr>
          <p:cNvPr id="6" name="TextBox 6"/>
          <p:cNvSpPr txBox="1"/>
          <p:nvPr/>
        </p:nvSpPr>
        <p:spPr>
          <a:xfrm>
            <a:off x="1028700" y="1651719"/>
            <a:ext cx="9362089" cy="984250"/>
          </a:xfrm>
          <a:prstGeom prst="rect">
            <a:avLst/>
          </a:prstGeom>
        </p:spPr>
        <p:txBody>
          <a:bodyPr lIns="0" tIns="0" rIns="0" bIns="0" rtlCol="0" anchor="t">
            <a:spAutoFit/>
          </a:bodyPr>
          <a:lstStyle/>
          <a:p>
            <a:pPr>
              <a:lnSpc>
                <a:spcPts val="7699"/>
              </a:lnSpc>
            </a:pPr>
            <a:r>
              <a:rPr lang="en-US" sz="5499">
                <a:solidFill>
                  <a:srgbClr val="FFFFFF"/>
                </a:solidFill>
                <a:latin typeface="Poppins Ultra-Bold"/>
              </a:rPr>
              <a:t>GOVERNMENT RELATIONS</a:t>
            </a:r>
          </a:p>
        </p:txBody>
      </p:sp>
      <p:grpSp>
        <p:nvGrpSpPr>
          <p:cNvPr id="7" name="Group 7"/>
          <p:cNvGrpSpPr/>
          <p:nvPr/>
        </p:nvGrpSpPr>
        <p:grpSpPr>
          <a:xfrm rot="-10800000">
            <a:off x="9596469" y="5143500"/>
            <a:ext cx="12705428" cy="1307213"/>
            <a:chOff x="0" y="0"/>
            <a:chExt cx="3346286" cy="344286"/>
          </a:xfrm>
        </p:grpSpPr>
        <p:sp>
          <p:nvSpPr>
            <p:cNvPr id="8" name="Freeform 8"/>
            <p:cNvSpPr/>
            <p:nvPr/>
          </p:nvSpPr>
          <p:spPr>
            <a:xfrm>
              <a:off x="0" y="0"/>
              <a:ext cx="3346286" cy="344286"/>
            </a:xfrm>
            <a:custGeom>
              <a:avLst/>
              <a:gdLst/>
              <a:ahLst/>
              <a:cxnLst/>
              <a:rect l="l" t="t" r="r" b="b"/>
              <a:pathLst>
                <a:path w="3346286" h="344286">
                  <a:moveTo>
                    <a:pt x="0" y="0"/>
                  </a:moveTo>
                  <a:lnTo>
                    <a:pt x="3346286" y="0"/>
                  </a:lnTo>
                  <a:lnTo>
                    <a:pt x="3346286" y="344286"/>
                  </a:lnTo>
                  <a:lnTo>
                    <a:pt x="0" y="344286"/>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9" name="TextBox 9"/>
            <p:cNvSpPr txBox="1"/>
            <p:nvPr/>
          </p:nvSpPr>
          <p:spPr>
            <a:xfrm>
              <a:off x="0" y="-57150"/>
              <a:ext cx="3346286" cy="40143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8339083" y="5146617"/>
            <a:ext cx="9677043" cy="650489"/>
          </a:xfrm>
          <a:prstGeom prst="rect">
            <a:avLst/>
          </a:prstGeom>
        </p:spPr>
        <p:txBody>
          <a:bodyPr lIns="0" tIns="0" rIns="0" bIns="0" rtlCol="0" anchor="t">
            <a:spAutoFit/>
          </a:bodyPr>
          <a:lstStyle/>
          <a:p>
            <a:pPr algn="r">
              <a:lnSpc>
                <a:spcPts val="5043"/>
              </a:lnSpc>
            </a:pPr>
            <a:r>
              <a:rPr lang="en-US" sz="3602">
                <a:solidFill>
                  <a:srgbClr val="FFFFFF"/>
                </a:solidFill>
                <a:latin typeface="Poppins Ultra-Bold"/>
              </a:rPr>
              <a:t>Importance Of Government Relations</a:t>
            </a:r>
          </a:p>
        </p:txBody>
      </p:sp>
      <p:sp>
        <p:nvSpPr>
          <p:cNvPr id="11" name="TextBox 11"/>
          <p:cNvSpPr txBox="1"/>
          <p:nvPr/>
        </p:nvSpPr>
        <p:spPr>
          <a:xfrm>
            <a:off x="11353396" y="5692331"/>
            <a:ext cx="5905904" cy="650489"/>
          </a:xfrm>
          <a:prstGeom prst="rect">
            <a:avLst/>
          </a:prstGeom>
        </p:spPr>
        <p:txBody>
          <a:bodyPr lIns="0" tIns="0" rIns="0" bIns="0" rtlCol="0" anchor="t">
            <a:spAutoFit/>
          </a:bodyPr>
          <a:lstStyle/>
          <a:p>
            <a:pPr algn="r">
              <a:lnSpc>
                <a:spcPts val="5043"/>
              </a:lnSpc>
            </a:pPr>
            <a:r>
              <a:rPr lang="en-US" sz="3602">
                <a:solidFill>
                  <a:srgbClr val="FFFFFF"/>
                </a:solidFill>
                <a:latin typeface="Poppins Ultra-Bold"/>
              </a:rPr>
              <a:t>In The Business Context</a:t>
            </a:r>
          </a:p>
        </p:txBody>
      </p:sp>
      <p:sp>
        <p:nvSpPr>
          <p:cNvPr id="12" name="TextBox 12"/>
          <p:cNvSpPr txBox="1"/>
          <p:nvPr/>
        </p:nvSpPr>
        <p:spPr>
          <a:xfrm>
            <a:off x="1028700" y="2832398"/>
            <a:ext cx="16230600" cy="1998980"/>
          </a:xfrm>
          <a:prstGeom prst="rect">
            <a:avLst/>
          </a:prstGeom>
        </p:spPr>
        <p:txBody>
          <a:bodyPr lIns="0" tIns="0" rIns="0" bIns="0" rtlCol="0" anchor="t">
            <a:spAutoFit/>
          </a:bodyPr>
          <a:lstStyle/>
          <a:p>
            <a:pPr algn="just">
              <a:lnSpc>
                <a:spcPts val="3219"/>
              </a:lnSpc>
            </a:pPr>
            <a:r>
              <a:rPr lang="en-US" sz="2299">
                <a:solidFill>
                  <a:srgbClr val="FFFFFF"/>
                </a:solidFill>
                <a:latin typeface="Poppins"/>
              </a:rPr>
              <a:t>Government relations services encompass the activities organizations undertake to communicate with and influence government decision-making. This includes policy analysis and development, lobbying, advocacy, building strategic partnerships with government stakeholders, tracking legislation, and shaping public opinion to support the organization's goals.</a:t>
            </a:r>
          </a:p>
          <a:p>
            <a:pPr algn="just">
              <a:lnSpc>
                <a:spcPts val="3219"/>
              </a:lnSpc>
              <a:spcBef>
                <a:spcPct val="0"/>
              </a:spcBef>
            </a:pPr>
            <a:endParaRPr lang="en-US" sz="2299">
              <a:solidFill>
                <a:srgbClr val="FFFFFF"/>
              </a:solidFill>
              <a:latin typeface="Poppins"/>
            </a:endParaRPr>
          </a:p>
        </p:txBody>
      </p:sp>
      <p:sp>
        <p:nvSpPr>
          <p:cNvPr id="13" name="TextBox 13"/>
          <p:cNvSpPr txBox="1"/>
          <p:nvPr/>
        </p:nvSpPr>
        <p:spPr>
          <a:xfrm>
            <a:off x="9284688" y="6784975"/>
            <a:ext cx="7974612" cy="1768475"/>
          </a:xfrm>
          <a:prstGeom prst="rect">
            <a:avLst/>
          </a:prstGeom>
        </p:spPr>
        <p:txBody>
          <a:bodyPr lIns="0" tIns="0" rIns="0" bIns="0" rtlCol="0" anchor="t">
            <a:spAutoFit/>
          </a:bodyPr>
          <a:lstStyle/>
          <a:p>
            <a:pPr algn="just">
              <a:lnSpc>
                <a:spcPts val="2799"/>
              </a:lnSpc>
              <a:spcBef>
                <a:spcPct val="0"/>
              </a:spcBef>
            </a:pPr>
            <a:r>
              <a:rPr lang="en-US" sz="1999">
                <a:solidFill>
                  <a:srgbClr val="FFFFFF"/>
                </a:solidFill>
                <a:latin typeface="Poppins"/>
              </a:rPr>
              <a:t>Investing in government relations is an investment in your business's future.  It's about securing opportunities, mitigating risk, and positioning your company favorably amidst the ever-evolving political and regulatory environment. Companies that disregard government relations do so at their own peril.</a:t>
            </a:r>
          </a:p>
        </p:txBody>
      </p:sp>
      <p:grpSp>
        <p:nvGrpSpPr>
          <p:cNvPr id="14" name="Group 14"/>
          <p:cNvGrpSpPr/>
          <p:nvPr/>
        </p:nvGrpSpPr>
        <p:grpSpPr>
          <a:xfrm>
            <a:off x="-890341" y="5275756"/>
            <a:ext cx="9481699" cy="3850288"/>
            <a:chOff x="0" y="0"/>
            <a:chExt cx="35769639" cy="14525180"/>
          </a:xfrm>
        </p:grpSpPr>
        <p:sp>
          <p:nvSpPr>
            <p:cNvPr id="15" name="Freeform 15"/>
            <p:cNvSpPr/>
            <p:nvPr/>
          </p:nvSpPr>
          <p:spPr>
            <a:xfrm>
              <a:off x="0" y="0"/>
              <a:ext cx="35769550" cy="14525245"/>
            </a:xfrm>
            <a:custGeom>
              <a:avLst/>
              <a:gdLst/>
              <a:ahLst/>
              <a:cxnLst/>
              <a:rect l="l" t="t" r="r" b="b"/>
              <a:pathLst>
                <a:path w="35769550" h="14525245">
                  <a:moveTo>
                    <a:pt x="743458" y="0"/>
                  </a:moveTo>
                  <a:cubicBezTo>
                    <a:pt x="332867" y="0"/>
                    <a:pt x="0" y="332867"/>
                    <a:pt x="0" y="743458"/>
                  </a:cubicBezTo>
                  <a:lnTo>
                    <a:pt x="0" y="13781787"/>
                  </a:lnTo>
                  <a:cubicBezTo>
                    <a:pt x="0" y="14192377"/>
                    <a:pt x="332867" y="14525245"/>
                    <a:pt x="743458" y="14525245"/>
                  </a:cubicBezTo>
                  <a:lnTo>
                    <a:pt x="35026219" y="14525245"/>
                  </a:lnTo>
                  <a:cubicBezTo>
                    <a:pt x="35433763" y="14525245"/>
                    <a:pt x="35764722" y="14197203"/>
                    <a:pt x="35769550" y="13790803"/>
                  </a:cubicBezTo>
                  <a:lnTo>
                    <a:pt x="35769550" y="734441"/>
                  </a:lnTo>
                  <a:cubicBezTo>
                    <a:pt x="35764722" y="328041"/>
                    <a:pt x="35433763" y="0"/>
                    <a:pt x="35026219" y="0"/>
                  </a:cubicBezTo>
                  <a:close/>
                </a:path>
              </a:pathLst>
            </a:custGeom>
            <a:blipFill>
              <a:blip r:embed="rId2"/>
              <a:stretch>
                <a:fillRect t="-32085" b="-32085"/>
              </a:stretch>
            </a:blipFill>
          </p:spPr>
          <p:txBody>
            <a:bodyPr/>
            <a:lstStyle/>
            <a:p>
              <a:endParaRPr lang="en-US"/>
            </a:p>
          </p:txBody>
        </p:sp>
      </p:grpSp>
      <p:sp>
        <p:nvSpPr>
          <p:cNvPr id="16" name="AutoShape 16"/>
          <p:cNvSpPr/>
          <p:nvPr/>
        </p:nvSpPr>
        <p:spPr>
          <a:xfrm>
            <a:off x="11781452" y="1473200"/>
            <a:ext cx="9795492" cy="0"/>
          </a:xfrm>
          <a:prstGeom prst="line">
            <a:avLst/>
          </a:prstGeom>
          <a:ln w="57150" cap="flat">
            <a:solidFill>
              <a:srgbClr val="FFFFFF"/>
            </a:solidFill>
            <a:prstDash val="solid"/>
            <a:headEnd type="oval" w="lg" len="lg"/>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13678" y="-5443052"/>
            <a:ext cx="12770979" cy="15166615"/>
            <a:chOff x="0" y="0"/>
            <a:chExt cx="812800" cy="965269"/>
          </a:xfrm>
        </p:grpSpPr>
        <p:sp>
          <p:nvSpPr>
            <p:cNvPr id="3" name="Freeform 3"/>
            <p:cNvSpPr/>
            <p:nvPr/>
          </p:nvSpPr>
          <p:spPr>
            <a:xfrm>
              <a:off x="16483" y="28204"/>
              <a:ext cx="779835" cy="908860"/>
            </a:xfrm>
            <a:custGeom>
              <a:avLst/>
              <a:gdLst/>
              <a:ahLst/>
              <a:cxnLst/>
              <a:rect l="l" t="t" r="r" b="b"/>
              <a:pathLst>
                <a:path w="779835" h="908860">
                  <a:moveTo>
                    <a:pt x="428964" y="18167"/>
                  </a:moveTo>
                  <a:lnTo>
                    <a:pt x="757270" y="408059"/>
                  </a:lnTo>
                  <a:cubicBezTo>
                    <a:pt x="779834" y="434856"/>
                    <a:pt x="779834" y="474005"/>
                    <a:pt x="757270" y="500802"/>
                  </a:cubicBezTo>
                  <a:lnTo>
                    <a:pt x="428964" y="890693"/>
                  </a:lnTo>
                  <a:cubicBezTo>
                    <a:pt x="419265" y="902212"/>
                    <a:pt x="404975" y="908860"/>
                    <a:pt x="389917" y="908860"/>
                  </a:cubicBezTo>
                  <a:cubicBezTo>
                    <a:pt x="374859" y="908860"/>
                    <a:pt x="360569" y="902212"/>
                    <a:pt x="350870" y="890693"/>
                  </a:cubicBezTo>
                  <a:lnTo>
                    <a:pt x="22564" y="500802"/>
                  </a:lnTo>
                  <a:cubicBezTo>
                    <a:pt x="0" y="474005"/>
                    <a:pt x="0" y="434856"/>
                    <a:pt x="22564" y="408059"/>
                  </a:cubicBezTo>
                  <a:lnTo>
                    <a:pt x="350870" y="18167"/>
                  </a:lnTo>
                  <a:cubicBezTo>
                    <a:pt x="360569" y="6649"/>
                    <a:pt x="374859" y="0"/>
                    <a:pt x="389917" y="0"/>
                  </a:cubicBezTo>
                  <a:cubicBezTo>
                    <a:pt x="404975" y="0"/>
                    <a:pt x="419265" y="6649"/>
                    <a:pt x="428964" y="18167"/>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139700" y="108756"/>
              <a:ext cx="533400" cy="6906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663643" y="5143500"/>
            <a:ext cx="2017683" cy="1733946"/>
            <a:chOff x="0" y="0"/>
            <a:chExt cx="812800" cy="698500"/>
          </a:xfrm>
        </p:grpSpPr>
        <p:sp>
          <p:nvSpPr>
            <p:cNvPr id="6" name="Freeform 6"/>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210472" y="5143500"/>
            <a:ext cx="2017683" cy="1733946"/>
            <a:chOff x="0" y="0"/>
            <a:chExt cx="812800" cy="698500"/>
          </a:xfrm>
        </p:grpSpPr>
        <p:sp>
          <p:nvSpPr>
            <p:cNvPr id="9" name="Freeform 9"/>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0" name="TextBox 10"/>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757301" y="5143500"/>
            <a:ext cx="2017683" cy="1733946"/>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3" name="TextBox 13"/>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8295136" y="5476754"/>
            <a:ext cx="942014" cy="1067438"/>
          </a:xfrm>
          <a:custGeom>
            <a:avLst/>
            <a:gdLst/>
            <a:ahLst/>
            <a:cxnLst/>
            <a:rect l="l" t="t" r="r" b="b"/>
            <a:pathLst>
              <a:path w="942014" h="1067438">
                <a:moveTo>
                  <a:pt x="0" y="0"/>
                </a:moveTo>
                <a:lnTo>
                  <a:pt x="942014" y="0"/>
                </a:lnTo>
                <a:lnTo>
                  <a:pt x="942014" y="1067438"/>
                </a:lnTo>
                <a:lnTo>
                  <a:pt x="0" y="1067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1597277" y="5427012"/>
            <a:ext cx="1153218" cy="1117180"/>
          </a:xfrm>
          <a:custGeom>
            <a:avLst/>
            <a:gdLst/>
            <a:ahLst/>
            <a:cxnLst/>
            <a:rect l="l" t="t" r="r" b="b"/>
            <a:pathLst>
              <a:path w="1153218" h="1117180">
                <a:moveTo>
                  <a:pt x="0" y="0"/>
                </a:moveTo>
                <a:lnTo>
                  <a:pt x="1153218" y="0"/>
                </a:lnTo>
                <a:lnTo>
                  <a:pt x="1153218" y="1117180"/>
                </a:lnTo>
                <a:lnTo>
                  <a:pt x="0" y="11171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5150162" y="5493314"/>
            <a:ext cx="1044644" cy="984577"/>
          </a:xfrm>
          <a:custGeom>
            <a:avLst/>
            <a:gdLst/>
            <a:ahLst/>
            <a:cxnLst/>
            <a:rect l="l" t="t" r="r" b="b"/>
            <a:pathLst>
              <a:path w="1044644" h="984577">
                <a:moveTo>
                  <a:pt x="0" y="0"/>
                </a:moveTo>
                <a:lnTo>
                  <a:pt x="1044644" y="0"/>
                </a:lnTo>
                <a:lnTo>
                  <a:pt x="1044644" y="984577"/>
                </a:lnTo>
                <a:lnTo>
                  <a:pt x="0" y="984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11028906" y="876300"/>
            <a:ext cx="6230394" cy="984250"/>
          </a:xfrm>
          <a:prstGeom prst="rect">
            <a:avLst/>
          </a:prstGeom>
        </p:spPr>
        <p:txBody>
          <a:bodyPr lIns="0" tIns="0" rIns="0" bIns="0" rtlCol="0" anchor="t">
            <a:spAutoFit/>
          </a:bodyPr>
          <a:lstStyle/>
          <a:p>
            <a:pPr algn="r">
              <a:lnSpc>
                <a:spcPts val="7699"/>
              </a:lnSpc>
            </a:pPr>
            <a:r>
              <a:rPr lang="en-US" sz="5499">
                <a:solidFill>
                  <a:srgbClr val="08ACB1"/>
                </a:solidFill>
                <a:latin typeface="Poppins Ultra-Bold"/>
              </a:rPr>
              <a:t>OBJECTIVES OF</a:t>
            </a:r>
          </a:p>
        </p:txBody>
      </p:sp>
      <p:sp>
        <p:nvSpPr>
          <p:cNvPr id="18" name="TextBox 18"/>
          <p:cNvSpPr txBox="1"/>
          <p:nvPr/>
        </p:nvSpPr>
        <p:spPr>
          <a:xfrm>
            <a:off x="7757301" y="1651719"/>
            <a:ext cx="9501999" cy="984250"/>
          </a:xfrm>
          <a:prstGeom prst="rect">
            <a:avLst/>
          </a:prstGeom>
        </p:spPr>
        <p:txBody>
          <a:bodyPr lIns="0" tIns="0" rIns="0" bIns="0" rtlCol="0" anchor="t">
            <a:spAutoFit/>
          </a:bodyPr>
          <a:lstStyle/>
          <a:p>
            <a:pPr algn="r">
              <a:lnSpc>
                <a:spcPts val="7699"/>
              </a:lnSpc>
            </a:pPr>
            <a:r>
              <a:rPr lang="en-US" sz="5499">
                <a:solidFill>
                  <a:srgbClr val="FFFFFF"/>
                </a:solidFill>
                <a:latin typeface="Poppins Ultra-Bold"/>
              </a:rPr>
              <a:t>GOVERNMENT RELATIONS</a:t>
            </a:r>
          </a:p>
        </p:txBody>
      </p:sp>
      <p:sp>
        <p:nvSpPr>
          <p:cNvPr id="19" name="TextBox 19"/>
          <p:cNvSpPr txBox="1"/>
          <p:nvPr/>
        </p:nvSpPr>
        <p:spPr>
          <a:xfrm>
            <a:off x="7634458" y="2832398"/>
            <a:ext cx="9624842" cy="1998980"/>
          </a:xfrm>
          <a:prstGeom prst="rect">
            <a:avLst/>
          </a:prstGeom>
        </p:spPr>
        <p:txBody>
          <a:bodyPr lIns="0" tIns="0" rIns="0" bIns="0" rtlCol="0" anchor="t">
            <a:spAutoFit/>
          </a:bodyPr>
          <a:lstStyle/>
          <a:p>
            <a:pPr>
              <a:lnSpc>
                <a:spcPts val="3219"/>
              </a:lnSpc>
              <a:spcBef>
                <a:spcPct val="0"/>
              </a:spcBef>
            </a:pPr>
            <a:r>
              <a:rPr lang="en-US" sz="2299">
                <a:solidFill>
                  <a:srgbClr val="FFFFFF"/>
                </a:solidFill>
                <a:latin typeface="Poppins"/>
              </a:rPr>
              <a:t>In today's complex regulatory landscape, where laws, policies, and public sentiment can shift rapidly, a strong government relations strategy is vital for businesses of all sizes. No longer a luxury, it's a necessity for navigating the intersection of business and government.</a:t>
            </a:r>
          </a:p>
        </p:txBody>
      </p:sp>
      <p:sp>
        <p:nvSpPr>
          <p:cNvPr id="20" name="TextBox 20"/>
          <p:cNvSpPr txBox="1"/>
          <p:nvPr/>
        </p:nvSpPr>
        <p:spPr>
          <a:xfrm>
            <a:off x="6899788" y="7091659"/>
            <a:ext cx="3732710" cy="391795"/>
          </a:xfrm>
          <a:prstGeom prst="rect">
            <a:avLst/>
          </a:prstGeom>
        </p:spPr>
        <p:txBody>
          <a:bodyPr lIns="0" tIns="0" rIns="0" bIns="0" rtlCol="0" anchor="t">
            <a:spAutoFit/>
          </a:bodyPr>
          <a:lstStyle/>
          <a:p>
            <a:pPr algn="ctr">
              <a:lnSpc>
                <a:spcPts val="3079"/>
              </a:lnSpc>
            </a:pPr>
            <a:r>
              <a:rPr lang="en-US" sz="2199">
                <a:solidFill>
                  <a:srgbClr val="FFFFFF"/>
                </a:solidFill>
                <a:latin typeface="Poppins Bold"/>
              </a:rPr>
              <a:t>Regulatory Maze</a:t>
            </a:r>
          </a:p>
        </p:txBody>
      </p:sp>
      <p:sp>
        <p:nvSpPr>
          <p:cNvPr id="21" name="TextBox 21"/>
          <p:cNvSpPr txBox="1"/>
          <p:nvPr/>
        </p:nvSpPr>
        <p:spPr>
          <a:xfrm>
            <a:off x="10772127" y="7077471"/>
            <a:ext cx="2894372" cy="391795"/>
          </a:xfrm>
          <a:prstGeom prst="rect">
            <a:avLst/>
          </a:prstGeom>
        </p:spPr>
        <p:txBody>
          <a:bodyPr lIns="0" tIns="0" rIns="0" bIns="0" rtlCol="0" anchor="t">
            <a:spAutoFit/>
          </a:bodyPr>
          <a:lstStyle/>
          <a:p>
            <a:pPr algn="ctr">
              <a:lnSpc>
                <a:spcPts val="3079"/>
              </a:lnSpc>
            </a:pPr>
            <a:r>
              <a:rPr lang="en-US" sz="2199">
                <a:solidFill>
                  <a:srgbClr val="FFFFFF"/>
                </a:solidFill>
                <a:latin typeface="Poppins Bold"/>
              </a:rPr>
              <a:t>Shaping Policy</a:t>
            </a:r>
          </a:p>
        </p:txBody>
      </p:sp>
      <p:sp>
        <p:nvSpPr>
          <p:cNvPr id="22" name="TextBox 22"/>
          <p:cNvSpPr txBox="1"/>
          <p:nvPr/>
        </p:nvSpPr>
        <p:spPr>
          <a:xfrm>
            <a:off x="13743620" y="7077471"/>
            <a:ext cx="3857729" cy="391795"/>
          </a:xfrm>
          <a:prstGeom prst="rect">
            <a:avLst/>
          </a:prstGeom>
        </p:spPr>
        <p:txBody>
          <a:bodyPr lIns="0" tIns="0" rIns="0" bIns="0" rtlCol="0" anchor="t">
            <a:spAutoFit/>
          </a:bodyPr>
          <a:lstStyle/>
          <a:p>
            <a:pPr algn="ctr">
              <a:lnSpc>
                <a:spcPts val="3079"/>
              </a:lnSpc>
            </a:pPr>
            <a:r>
              <a:rPr lang="en-US" sz="2199">
                <a:solidFill>
                  <a:srgbClr val="FFFFFF"/>
                </a:solidFill>
                <a:latin typeface="Poppins Bold"/>
              </a:rPr>
              <a:t>Securing Opportunities</a:t>
            </a:r>
          </a:p>
        </p:txBody>
      </p:sp>
      <p:sp>
        <p:nvSpPr>
          <p:cNvPr id="23" name="TextBox 23"/>
          <p:cNvSpPr txBox="1"/>
          <p:nvPr/>
        </p:nvSpPr>
        <p:spPr>
          <a:xfrm>
            <a:off x="7179327" y="7713293"/>
            <a:ext cx="3173632" cy="13881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Government regulations can significantly impact a company's operations, profitability, and growth potential.</a:t>
            </a:r>
          </a:p>
        </p:txBody>
      </p:sp>
      <p:sp>
        <p:nvSpPr>
          <p:cNvPr id="24" name="TextBox 24"/>
          <p:cNvSpPr txBox="1"/>
          <p:nvPr/>
        </p:nvSpPr>
        <p:spPr>
          <a:xfrm>
            <a:off x="10632498" y="7713293"/>
            <a:ext cx="3173632" cy="111188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Proactive government relations teams advocate for policies favorable to their company and entire industries.</a:t>
            </a:r>
          </a:p>
        </p:txBody>
      </p:sp>
      <p:sp>
        <p:nvSpPr>
          <p:cNvPr id="25" name="TextBox 25"/>
          <p:cNvSpPr txBox="1"/>
          <p:nvPr/>
        </p:nvSpPr>
        <p:spPr>
          <a:xfrm>
            <a:off x="14085668" y="7713293"/>
            <a:ext cx="3173632" cy="8356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Government contracts and procurement processes present lucrative opportunities.</a:t>
            </a:r>
          </a:p>
        </p:txBody>
      </p:sp>
      <p:grpSp>
        <p:nvGrpSpPr>
          <p:cNvPr id="26" name="Group 26"/>
          <p:cNvGrpSpPr/>
          <p:nvPr/>
        </p:nvGrpSpPr>
        <p:grpSpPr>
          <a:xfrm>
            <a:off x="-549798" y="-377513"/>
            <a:ext cx="7729125" cy="9414218"/>
            <a:chOff x="0" y="0"/>
            <a:chExt cx="16190239" cy="19720014"/>
          </a:xfrm>
        </p:grpSpPr>
        <p:sp>
          <p:nvSpPr>
            <p:cNvPr id="27" name="Freeform 27"/>
            <p:cNvSpPr/>
            <p:nvPr/>
          </p:nvSpPr>
          <p:spPr>
            <a:xfrm>
              <a:off x="0" y="0"/>
              <a:ext cx="16359251" cy="19720052"/>
            </a:xfrm>
            <a:custGeom>
              <a:avLst/>
              <a:gdLst/>
              <a:ahLst/>
              <a:cxnLst/>
              <a:rect l="l" t="t" r="r" b="b"/>
              <a:pathLst>
                <a:path w="16359251" h="19720052">
                  <a:moveTo>
                    <a:pt x="12380849" y="0"/>
                  </a:moveTo>
                  <a:lnTo>
                    <a:pt x="0" y="34290"/>
                  </a:lnTo>
                  <a:lnTo>
                    <a:pt x="0" y="15743810"/>
                  </a:lnTo>
                  <a:lnTo>
                    <a:pt x="2982722" y="19236310"/>
                  </a:lnTo>
                  <a:cubicBezTo>
                    <a:pt x="3257931" y="19558508"/>
                    <a:pt x="3644265" y="19719672"/>
                    <a:pt x="4030726" y="19720052"/>
                  </a:cubicBezTo>
                  <a:lnTo>
                    <a:pt x="4033139" y="19720052"/>
                  </a:lnTo>
                  <a:cubicBezTo>
                    <a:pt x="4421124" y="19719672"/>
                    <a:pt x="4809109" y="19557239"/>
                    <a:pt x="5084191" y="19232753"/>
                  </a:cubicBezTo>
                  <a:lnTo>
                    <a:pt x="15684754" y="6734811"/>
                  </a:lnTo>
                  <a:cubicBezTo>
                    <a:pt x="16353155" y="5946775"/>
                    <a:pt x="16359251" y="4792599"/>
                    <a:pt x="15699232" y="3997579"/>
                  </a:cubicBezTo>
                  <a:lnTo>
                    <a:pt x="12380849" y="0"/>
                  </a:lnTo>
                  <a:close/>
                </a:path>
              </a:pathLst>
            </a:custGeom>
            <a:blipFill>
              <a:blip r:embed="rId8"/>
              <a:stretch>
                <a:fillRect l="-10901" r="-10901"/>
              </a:stretch>
            </a:blipFill>
          </p:spPr>
          <p:txBody>
            <a:bodyPr/>
            <a:lstStyle/>
            <a:p>
              <a:endParaRPr lang="en-US"/>
            </a:p>
          </p:txBody>
        </p:sp>
      </p:grpSp>
      <p:sp>
        <p:nvSpPr>
          <p:cNvPr id="28" name="AutoShape 28"/>
          <p:cNvSpPr/>
          <p:nvPr/>
        </p:nvSpPr>
        <p:spPr>
          <a:xfrm flipV="1">
            <a:off x="731617" y="6562337"/>
            <a:ext cx="4271122" cy="5196087"/>
          </a:xfrm>
          <a:prstGeom prst="line">
            <a:avLst/>
          </a:prstGeom>
          <a:ln w="57150" cap="flat">
            <a:solidFill>
              <a:srgbClr val="FFFFFF"/>
            </a:solidFill>
            <a:prstDash val="solid"/>
            <a:headEnd type="oval" w="lg" len="lg"/>
            <a:tailEnd type="oval" w="lg" len="lg"/>
          </a:ln>
        </p:spPr>
        <p:txBody>
          <a:bodyPr/>
          <a:lstStyle/>
          <a:p>
            <a:endParaRPr lang="en-US"/>
          </a:p>
        </p:txBody>
      </p:sp>
      <p:grpSp>
        <p:nvGrpSpPr>
          <p:cNvPr id="29" name="Group 29"/>
          <p:cNvGrpSpPr/>
          <p:nvPr/>
        </p:nvGrpSpPr>
        <p:grpSpPr>
          <a:xfrm rot="-10800000">
            <a:off x="9774984" y="9882453"/>
            <a:ext cx="12705428" cy="1307213"/>
            <a:chOff x="0" y="0"/>
            <a:chExt cx="3346286" cy="344286"/>
          </a:xfrm>
        </p:grpSpPr>
        <p:sp>
          <p:nvSpPr>
            <p:cNvPr id="30" name="Freeform 30"/>
            <p:cNvSpPr/>
            <p:nvPr/>
          </p:nvSpPr>
          <p:spPr>
            <a:xfrm>
              <a:off x="0" y="0"/>
              <a:ext cx="3346286" cy="344286"/>
            </a:xfrm>
            <a:custGeom>
              <a:avLst/>
              <a:gdLst/>
              <a:ahLst/>
              <a:cxnLst/>
              <a:rect l="l" t="t" r="r" b="b"/>
              <a:pathLst>
                <a:path w="3346286" h="344286">
                  <a:moveTo>
                    <a:pt x="0" y="0"/>
                  </a:moveTo>
                  <a:lnTo>
                    <a:pt x="3346286" y="0"/>
                  </a:lnTo>
                  <a:lnTo>
                    <a:pt x="3346286" y="344286"/>
                  </a:lnTo>
                  <a:lnTo>
                    <a:pt x="0" y="344286"/>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31" name="TextBox 31"/>
            <p:cNvSpPr txBox="1"/>
            <p:nvPr/>
          </p:nvSpPr>
          <p:spPr>
            <a:xfrm>
              <a:off x="0" y="-57150"/>
              <a:ext cx="3346286" cy="40143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9775" y="5836916"/>
            <a:ext cx="5129124" cy="3421384"/>
            <a:chOff x="0" y="0"/>
            <a:chExt cx="1350880" cy="901105"/>
          </a:xfrm>
        </p:grpSpPr>
        <p:sp>
          <p:nvSpPr>
            <p:cNvPr id="3" name="Freeform 3"/>
            <p:cNvSpPr/>
            <p:nvPr/>
          </p:nvSpPr>
          <p:spPr>
            <a:xfrm>
              <a:off x="0" y="0"/>
              <a:ext cx="1350880" cy="901105"/>
            </a:xfrm>
            <a:custGeom>
              <a:avLst/>
              <a:gdLst/>
              <a:ahLst/>
              <a:cxnLst/>
              <a:rect l="l" t="t" r="r" b="b"/>
              <a:pathLst>
                <a:path w="1350880" h="901105">
                  <a:moveTo>
                    <a:pt x="45282" y="0"/>
                  </a:moveTo>
                  <a:lnTo>
                    <a:pt x="1305598" y="0"/>
                  </a:lnTo>
                  <a:cubicBezTo>
                    <a:pt x="1330607" y="0"/>
                    <a:pt x="1350880" y="20273"/>
                    <a:pt x="1350880" y="45282"/>
                  </a:cubicBezTo>
                  <a:lnTo>
                    <a:pt x="1350880" y="855823"/>
                  </a:lnTo>
                  <a:cubicBezTo>
                    <a:pt x="1350880" y="867833"/>
                    <a:pt x="1346110" y="879350"/>
                    <a:pt x="1337618" y="887842"/>
                  </a:cubicBezTo>
                  <a:cubicBezTo>
                    <a:pt x="1329126" y="896335"/>
                    <a:pt x="1317608" y="901105"/>
                    <a:pt x="1305598" y="901105"/>
                  </a:cubicBezTo>
                  <a:lnTo>
                    <a:pt x="45282" y="901105"/>
                  </a:lnTo>
                  <a:cubicBezTo>
                    <a:pt x="33273" y="901105"/>
                    <a:pt x="21755" y="896335"/>
                    <a:pt x="13263" y="887842"/>
                  </a:cubicBezTo>
                  <a:cubicBezTo>
                    <a:pt x="4771" y="879350"/>
                    <a:pt x="0" y="867833"/>
                    <a:pt x="0" y="855823"/>
                  </a:cubicBezTo>
                  <a:lnTo>
                    <a:pt x="0" y="45282"/>
                  </a:lnTo>
                  <a:cubicBezTo>
                    <a:pt x="0" y="33273"/>
                    <a:pt x="4771" y="21755"/>
                    <a:pt x="13263" y="13263"/>
                  </a:cubicBezTo>
                  <a:cubicBezTo>
                    <a:pt x="21755" y="4771"/>
                    <a:pt x="33273" y="0"/>
                    <a:pt x="45282"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0" y="-57150"/>
              <a:ext cx="1350880" cy="95825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79438" y="5836916"/>
            <a:ext cx="5129124" cy="3421384"/>
            <a:chOff x="0" y="0"/>
            <a:chExt cx="1350880" cy="901105"/>
          </a:xfrm>
        </p:grpSpPr>
        <p:sp>
          <p:nvSpPr>
            <p:cNvPr id="6" name="Freeform 6"/>
            <p:cNvSpPr/>
            <p:nvPr/>
          </p:nvSpPr>
          <p:spPr>
            <a:xfrm>
              <a:off x="0" y="0"/>
              <a:ext cx="1350880" cy="901105"/>
            </a:xfrm>
            <a:custGeom>
              <a:avLst/>
              <a:gdLst/>
              <a:ahLst/>
              <a:cxnLst/>
              <a:rect l="l" t="t" r="r" b="b"/>
              <a:pathLst>
                <a:path w="1350880" h="901105">
                  <a:moveTo>
                    <a:pt x="45282" y="0"/>
                  </a:moveTo>
                  <a:lnTo>
                    <a:pt x="1305598" y="0"/>
                  </a:lnTo>
                  <a:cubicBezTo>
                    <a:pt x="1330607" y="0"/>
                    <a:pt x="1350880" y="20273"/>
                    <a:pt x="1350880" y="45282"/>
                  </a:cubicBezTo>
                  <a:lnTo>
                    <a:pt x="1350880" y="855823"/>
                  </a:lnTo>
                  <a:cubicBezTo>
                    <a:pt x="1350880" y="867833"/>
                    <a:pt x="1346110" y="879350"/>
                    <a:pt x="1337618" y="887842"/>
                  </a:cubicBezTo>
                  <a:cubicBezTo>
                    <a:pt x="1329126" y="896335"/>
                    <a:pt x="1317608" y="901105"/>
                    <a:pt x="1305598" y="901105"/>
                  </a:cubicBezTo>
                  <a:lnTo>
                    <a:pt x="45282" y="901105"/>
                  </a:lnTo>
                  <a:cubicBezTo>
                    <a:pt x="33273" y="901105"/>
                    <a:pt x="21755" y="896335"/>
                    <a:pt x="13263" y="887842"/>
                  </a:cubicBezTo>
                  <a:cubicBezTo>
                    <a:pt x="4771" y="879350"/>
                    <a:pt x="0" y="867833"/>
                    <a:pt x="0" y="855823"/>
                  </a:cubicBezTo>
                  <a:lnTo>
                    <a:pt x="0" y="45282"/>
                  </a:lnTo>
                  <a:cubicBezTo>
                    <a:pt x="0" y="33273"/>
                    <a:pt x="4771" y="21755"/>
                    <a:pt x="13263" y="13263"/>
                  </a:cubicBezTo>
                  <a:cubicBezTo>
                    <a:pt x="21755" y="4771"/>
                    <a:pt x="33273" y="0"/>
                    <a:pt x="45282"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7" name="TextBox 7"/>
            <p:cNvSpPr txBox="1"/>
            <p:nvPr/>
          </p:nvSpPr>
          <p:spPr>
            <a:xfrm>
              <a:off x="0" y="-57150"/>
              <a:ext cx="1350880" cy="95825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127662" y="5836916"/>
            <a:ext cx="5129124" cy="3421384"/>
            <a:chOff x="0" y="0"/>
            <a:chExt cx="1350880" cy="901105"/>
          </a:xfrm>
        </p:grpSpPr>
        <p:sp>
          <p:nvSpPr>
            <p:cNvPr id="9" name="Freeform 9"/>
            <p:cNvSpPr/>
            <p:nvPr/>
          </p:nvSpPr>
          <p:spPr>
            <a:xfrm>
              <a:off x="0" y="0"/>
              <a:ext cx="1350880" cy="901105"/>
            </a:xfrm>
            <a:custGeom>
              <a:avLst/>
              <a:gdLst/>
              <a:ahLst/>
              <a:cxnLst/>
              <a:rect l="l" t="t" r="r" b="b"/>
              <a:pathLst>
                <a:path w="1350880" h="901105">
                  <a:moveTo>
                    <a:pt x="45282" y="0"/>
                  </a:moveTo>
                  <a:lnTo>
                    <a:pt x="1305598" y="0"/>
                  </a:lnTo>
                  <a:cubicBezTo>
                    <a:pt x="1330607" y="0"/>
                    <a:pt x="1350880" y="20273"/>
                    <a:pt x="1350880" y="45282"/>
                  </a:cubicBezTo>
                  <a:lnTo>
                    <a:pt x="1350880" y="855823"/>
                  </a:lnTo>
                  <a:cubicBezTo>
                    <a:pt x="1350880" y="867833"/>
                    <a:pt x="1346110" y="879350"/>
                    <a:pt x="1337618" y="887842"/>
                  </a:cubicBezTo>
                  <a:cubicBezTo>
                    <a:pt x="1329126" y="896335"/>
                    <a:pt x="1317608" y="901105"/>
                    <a:pt x="1305598" y="901105"/>
                  </a:cubicBezTo>
                  <a:lnTo>
                    <a:pt x="45282" y="901105"/>
                  </a:lnTo>
                  <a:cubicBezTo>
                    <a:pt x="33273" y="901105"/>
                    <a:pt x="21755" y="896335"/>
                    <a:pt x="13263" y="887842"/>
                  </a:cubicBezTo>
                  <a:cubicBezTo>
                    <a:pt x="4771" y="879350"/>
                    <a:pt x="0" y="867833"/>
                    <a:pt x="0" y="855823"/>
                  </a:cubicBezTo>
                  <a:lnTo>
                    <a:pt x="0" y="45282"/>
                  </a:lnTo>
                  <a:cubicBezTo>
                    <a:pt x="0" y="33273"/>
                    <a:pt x="4771" y="21755"/>
                    <a:pt x="13263" y="13263"/>
                  </a:cubicBezTo>
                  <a:cubicBezTo>
                    <a:pt x="21755" y="4771"/>
                    <a:pt x="33273" y="0"/>
                    <a:pt x="45282"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10" name="TextBox 10"/>
            <p:cNvSpPr txBox="1"/>
            <p:nvPr/>
          </p:nvSpPr>
          <p:spPr>
            <a:xfrm>
              <a:off x="0" y="-57150"/>
              <a:ext cx="1350880" cy="95825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585496" y="4969943"/>
            <a:ext cx="2017683" cy="1733946"/>
            <a:chOff x="0" y="0"/>
            <a:chExt cx="812800" cy="698500"/>
          </a:xfrm>
        </p:grpSpPr>
        <p:sp>
          <p:nvSpPr>
            <p:cNvPr id="12" name="Freeform 12"/>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3" name="TextBox 13"/>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135159" y="4969943"/>
            <a:ext cx="2017683" cy="1733946"/>
            <a:chOff x="0" y="0"/>
            <a:chExt cx="812800" cy="698500"/>
          </a:xfrm>
        </p:grpSpPr>
        <p:sp>
          <p:nvSpPr>
            <p:cNvPr id="15" name="Freeform 15"/>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6" name="TextBox 16"/>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683383" y="4969943"/>
            <a:ext cx="2017683" cy="1733946"/>
            <a:chOff x="0" y="0"/>
            <a:chExt cx="812800" cy="698500"/>
          </a:xfrm>
        </p:grpSpPr>
        <p:sp>
          <p:nvSpPr>
            <p:cNvPr id="18" name="Freeform 18"/>
            <p:cNvSpPr/>
            <p:nvPr/>
          </p:nvSpPr>
          <p:spPr>
            <a:xfrm>
              <a:off x="16210" y="0"/>
              <a:ext cx="780380" cy="698500"/>
            </a:xfrm>
            <a:custGeom>
              <a:avLst/>
              <a:gdLst/>
              <a:ahLst/>
              <a:cxnLst/>
              <a:rect l="l" t="t" r="r" b="b"/>
              <a:pathLst>
                <a:path w="780380" h="698500">
                  <a:moveTo>
                    <a:pt x="754138" y="422214"/>
                  </a:moveTo>
                  <a:lnTo>
                    <a:pt x="635842" y="625536"/>
                  </a:lnTo>
                  <a:cubicBezTo>
                    <a:pt x="609559" y="670710"/>
                    <a:pt x="561238" y="698500"/>
                    <a:pt x="508975" y="698500"/>
                  </a:cubicBezTo>
                  <a:lnTo>
                    <a:pt x="271405" y="698500"/>
                  </a:lnTo>
                  <a:cubicBezTo>
                    <a:pt x="219142" y="698500"/>
                    <a:pt x="170821" y="670710"/>
                    <a:pt x="144538" y="625536"/>
                  </a:cubicBezTo>
                  <a:lnTo>
                    <a:pt x="26242" y="422214"/>
                  </a:lnTo>
                  <a:cubicBezTo>
                    <a:pt x="0" y="377111"/>
                    <a:pt x="0" y="321389"/>
                    <a:pt x="26242" y="276286"/>
                  </a:cubicBezTo>
                  <a:lnTo>
                    <a:pt x="144538" y="72964"/>
                  </a:lnTo>
                  <a:cubicBezTo>
                    <a:pt x="170821" y="27790"/>
                    <a:pt x="219142" y="0"/>
                    <a:pt x="271405" y="0"/>
                  </a:cubicBezTo>
                  <a:lnTo>
                    <a:pt x="508975" y="0"/>
                  </a:lnTo>
                  <a:cubicBezTo>
                    <a:pt x="561238" y="0"/>
                    <a:pt x="609559" y="27790"/>
                    <a:pt x="635842" y="72964"/>
                  </a:cubicBezTo>
                  <a:lnTo>
                    <a:pt x="754138" y="276286"/>
                  </a:lnTo>
                  <a:cubicBezTo>
                    <a:pt x="780380" y="321389"/>
                    <a:pt x="780380" y="377111"/>
                    <a:pt x="754138" y="422214"/>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9" name="TextBox 19"/>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3080051" y="5315459"/>
            <a:ext cx="1028573" cy="1042913"/>
          </a:xfrm>
          <a:custGeom>
            <a:avLst/>
            <a:gdLst/>
            <a:ahLst/>
            <a:cxnLst/>
            <a:rect l="l" t="t" r="r" b="b"/>
            <a:pathLst>
              <a:path w="1028573" h="1042913">
                <a:moveTo>
                  <a:pt x="0" y="0"/>
                </a:moveTo>
                <a:lnTo>
                  <a:pt x="1028573" y="0"/>
                </a:lnTo>
                <a:lnTo>
                  <a:pt x="1028573" y="1042913"/>
                </a:lnTo>
                <a:lnTo>
                  <a:pt x="0" y="1042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8622544" y="5315459"/>
            <a:ext cx="1042913" cy="1042913"/>
          </a:xfrm>
          <a:custGeom>
            <a:avLst/>
            <a:gdLst/>
            <a:ahLst/>
            <a:cxnLst/>
            <a:rect l="l" t="t" r="r" b="b"/>
            <a:pathLst>
              <a:path w="1042913" h="1042913">
                <a:moveTo>
                  <a:pt x="0" y="0"/>
                </a:moveTo>
                <a:lnTo>
                  <a:pt x="1042912" y="0"/>
                </a:lnTo>
                <a:lnTo>
                  <a:pt x="1042912" y="1042913"/>
                </a:lnTo>
                <a:lnTo>
                  <a:pt x="0" y="1042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4193522" y="5315459"/>
            <a:ext cx="997404" cy="1042913"/>
          </a:xfrm>
          <a:custGeom>
            <a:avLst/>
            <a:gdLst/>
            <a:ahLst/>
            <a:cxnLst/>
            <a:rect l="l" t="t" r="r" b="b"/>
            <a:pathLst>
              <a:path w="997404" h="1042913">
                <a:moveTo>
                  <a:pt x="0" y="0"/>
                </a:moveTo>
                <a:lnTo>
                  <a:pt x="997404" y="0"/>
                </a:lnTo>
                <a:lnTo>
                  <a:pt x="997404" y="1042913"/>
                </a:lnTo>
                <a:lnTo>
                  <a:pt x="0" y="1042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1028700" y="876300"/>
            <a:ext cx="9287313" cy="984250"/>
          </a:xfrm>
          <a:prstGeom prst="rect">
            <a:avLst/>
          </a:prstGeom>
        </p:spPr>
        <p:txBody>
          <a:bodyPr lIns="0" tIns="0" rIns="0" bIns="0" rtlCol="0" anchor="t">
            <a:spAutoFit/>
          </a:bodyPr>
          <a:lstStyle/>
          <a:p>
            <a:pPr>
              <a:lnSpc>
                <a:spcPts val="7699"/>
              </a:lnSpc>
            </a:pPr>
            <a:r>
              <a:rPr lang="en-US" sz="5499">
                <a:solidFill>
                  <a:srgbClr val="08ACB1"/>
                </a:solidFill>
                <a:latin typeface="Poppins Ultra-Bold"/>
              </a:rPr>
              <a:t>GOVERNMENT RELATIONS</a:t>
            </a:r>
          </a:p>
        </p:txBody>
      </p:sp>
      <p:sp>
        <p:nvSpPr>
          <p:cNvPr id="24" name="TextBox 24"/>
          <p:cNvSpPr txBox="1"/>
          <p:nvPr/>
        </p:nvSpPr>
        <p:spPr>
          <a:xfrm>
            <a:off x="1028700" y="1651719"/>
            <a:ext cx="7066382" cy="984250"/>
          </a:xfrm>
          <a:prstGeom prst="rect">
            <a:avLst/>
          </a:prstGeom>
        </p:spPr>
        <p:txBody>
          <a:bodyPr lIns="0" tIns="0" rIns="0" bIns="0" rtlCol="0" anchor="t">
            <a:spAutoFit/>
          </a:bodyPr>
          <a:lstStyle/>
          <a:p>
            <a:pPr>
              <a:lnSpc>
                <a:spcPts val="7699"/>
              </a:lnSpc>
            </a:pPr>
            <a:r>
              <a:rPr lang="en-US" sz="5499">
                <a:solidFill>
                  <a:srgbClr val="FFFFFF"/>
                </a:solidFill>
                <a:latin typeface="Poppins Ultra-Bold"/>
              </a:rPr>
              <a:t>STRATEGIES</a:t>
            </a:r>
          </a:p>
        </p:txBody>
      </p:sp>
      <p:sp>
        <p:nvSpPr>
          <p:cNvPr id="25" name="TextBox 25"/>
          <p:cNvSpPr txBox="1"/>
          <p:nvPr/>
        </p:nvSpPr>
        <p:spPr>
          <a:xfrm>
            <a:off x="1028700" y="2832398"/>
            <a:ext cx="16230600" cy="1198880"/>
          </a:xfrm>
          <a:prstGeom prst="rect">
            <a:avLst/>
          </a:prstGeom>
        </p:spPr>
        <p:txBody>
          <a:bodyPr lIns="0" tIns="0" rIns="0" bIns="0" rtlCol="0" anchor="t">
            <a:spAutoFit/>
          </a:bodyPr>
          <a:lstStyle/>
          <a:p>
            <a:pPr>
              <a:lnSpc>
                <a:spcPts val="3219"/>
              </a:lnSpc>
              <a:spcBef>
                <a:spcPct val="0"/>
              </a:spcBef>
            </a:pPr>
            <a:r>
              <a:rPr lang="en-US" sz="2299">
                <a:solidFill>
                  <a:srgbClr val="FFFFFF"/>
                </a:solidFill>
                <a:latin typeface="Poppins"/>
              </a:rPr>
              <a:t> Help organizations build and maintain positive relationships with government officials, agencies, and lawmakers. These services provide strategic guidance on navigating regulations, influencing public policy, securing government contracts, and managing public perception of the organization.</a:t>
            </a:r>
          </a:p>
        </p:txBody>
      </p:sp>
      <p:sp>
        <p:nvSpPr>
          <p:cNvPr id="26" name="TextBox 26"/>
          <p:cNvSpPr txBox="1"/>
          <p:nvPr/>
        </p:nvSpPr>
        <p:spPr>
          <a:xfrm>
            <a:off x="1727982" y="6894389"/>
            <a:ext cx="3732710"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Mitigating Risk</a:t>
            </a:r>
          </a:p>
        </p:txBody>
      </p:sp>
      <p:sp>
        <p:nvSpPr>
          <p:cNvPr id="27" name="TextBox 27"/>
          <p:cNvSpPr txBox="1"/>
          <p:nvPr/>
        </p:nvSpPr>
        <p:spPr>
          <a:xfrm>
            <a:off x="6814333" y="6826565"/>
            <a:ext cx="4659333" cy="87947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Policy Analysis &amp; Development</a:t>
            </a:r>
          </a:p>
        </p:txBody>
      </p:sp>
      <p:sp>
        <p:nvSpPr>
          <p:cNvPr id="28" name="TextBox 28"/>
          <p:cNvSpPr txBox="1"/>
          <p:nvPr/>
        </p:nvSpPr>
        <p:spPr>
          <a:xfrm>
            <a:off x="12362557" y="6894389"/>
            <a:ext cx="4659333" cy="441325"/>
          </a:xfrm>
          <a:prstGeom prst="rect">
            <a:avLst/>
          </a:prstGeom>
        </p:spPr>
        <p:txBody>
          <a:bodyPr lIns="0" tIns="0" rIns="0" bIns="0" rtlCol="0" anchor="t">
            <a:spAutoFit/>
          </a:bodyPr>
          <a:lstStyle/>
          <a:p>
            <a:pPr algn="ctr">
              <a:lnSpc>
                <a:spcPts val="3499"/>
              </a:lnSpc>
            </a:pPr>
            <a:r>
              <a:rPr lang="en-US" sz="2499">
                <a:solidFill>
                  <a:srgbClr val="FFFFFF"/>
                </a:solidFill>
                <a:latin typeface="Poppins Bold"/>
              </a:rPr>
              <a:t>Advocacy &amp; Lobbying</a:t>
            </a:r>
          </a:p>
        </p:txBody>
      </p:sp>
      <p:sp>
        <p:nvSpPr>
          <p:cNvPr id="29" name="TextBox 29"/>
          <p:cNvSpPr txBox="1"/>
          <p:nvPr/>
        </p:nvSpPr>
        <p:spPr>
          <a:xfrm>
            <a:off x="1264671" y="7499983"/>
            <a:ext cx="4659333" cy="8356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Unexpected changes in policy, public perception, or crisis situations can pose significant risks.</a:t>
            </a:r>
          </a:p>
        </p:txBody>
      </p:sp>
      <p:sp>
        <p:nvSpPr>
          <p:cNvPr id="30" name="TextBox 30"/>
          <p:cNvSpPr txBox="1"/>
          <p:nvPr/>
        </p:nvSpPr>
        <p:spPr>
          <a:xfrm>
            <a:off x="6813614" y="7776208"/>
            <a:ext cx="4659333" cy="55943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Poppins"/>
              </a:rPr>
              <a:t>Identifying and influencing legislation relevant to the organization.</a:t>
            </a:r>
          </a:p>
        </p:txBody>
      </p:sp>
      <p:sp>
        <p:nvSpPr>
          <p:cNvPr id="31" name="TextBox 31"/>
          <p:cNvSpPr txBox="1"/>
          <p:nvPr/>
        </p:nvSpPr>
        <p:spPr>
          <a:xfrm>
            <a:off x="12362557" y="7499983"/>
            <a:ext cx="4659333" cy="559435"/>
          </a:xfrm>
          <a:prstGeom prst="rect">
            <a:avLst/>
          </a:prstGeom>
        </p:spPr>
        <p:txBody>
          <a:bodyPr lIns="0" tIns="0" rIns="0" bIns="0" rtlCol="0" anchor="t">
            <a:spAutoFit/>
          </a:bodyPr>
          <a:lstStyle/>
          <a:p>
            <a:pPr>
              <a:lnSpc>
                <a:spcPts val="2239"/>
              </a:lnSpc>
              <a:spcBef>
                <a:spcPct val="0"/>
              </a:spcBef>
            </a:pPr>
            <a:r>
              <a:rPr lang="en-US" sz="1599">
                <a:solidFill>
                  <a:srgbClr val="FFFFFF"/>
                </a:solidFill>
                <a:latin typeface="Poppins"/>
              </a:rPr>
              <a:t>Identifying and influencing legislation relevant to the organization.</a:t>
            </a:r>
          </a:p>
        </p:txBody>
      </p:sp>
      <p:sp>
        <p:nvSpPr>
          <p:cNvPr id="32" name="AutoShape 32"/>
          <p:cNvSpPr/>
          <p:nvPr/>
        </p:nvSpPr>
        <p:spPr>
          <a:xfrm>
            <a:off x="11781452" y="1473200"/>
            <a:ext cx="9795492" cy="0"/>
          </a:xfrm>
          <a:prstGeom prst="line">
            <a:avLst/>
          </a:prstGeom>
          <a:ln w="57150" cap="flat">
            <a:solidFill>
              <a:srgbClr val="FFFFFF"/>
            </a:solidFill>
            <a:prstDash val="solid"/>
            <a:headEnd type="oval" w="lg" len="lg"/>
            <a:tailEnd type="none" w="sm" len="sm"/>
          </a:ln>
        </p:spPr>
        <p:txBody>
          <a:bodyPr/>
          <a:lstStyle/>
          <a:p>
            <a:endParaRPr lang="en-US"/>
          </a:p>
        </p:txBody>
      </p:sp>
      <p:grpSp>
        <p:nvGrpSpPr>
          <p:cNvPr id="33" name="Group 33"/>
          <p:cNvGrpSpPr/>
          <p:nvPr/>
        </p:nvGrpSpPr>
        <p:grpSpPr>
          <a:xfrm>
            <a:off x="-5891095" y="9984888"/>
            <a:ext cx="12705428" cy="1307213"/>
            <a:chOff x="0" y="0"/>
            <a:chExt cx="3346286" cy="344286"/>
          </a:xfrm>
        </p:grpSpPr>
        <p:sp>
          <p:nvSpPr>
            <p:cNvPr id="34" name="Freeform 34"/>
            <p:cNvSpPr/>
            <p:nvPr/>
          </p:nvSpPr>
          <p:spPr>
            <a:xfrm>
              <a:off x="0" y="0"/>
              <a:ext cx="3346286" cy="344286"/>
            </a:xfrm>
            <a:custGeom>
              <a:avLst/>
              <a:gdLst/>
              <a:ahLst/>
              <a:cxnLst/>
              <a:rect l="l" t="t" r="r" b="b"/>
              <a:pathLst>
                <a:path w="3346286" h="344286">
                  <a:moveTo>
                    <a:pt x="0" y="0"/>
                  </a:moveTo>
                  <a:lnTo>
                    <a:pt x="3346286" y="0"/>
                  </a:lnTo>
                  <a:lnTo>
                    <a:pt x="3346286" y="344286"/>
                  </a:lnTo>
                  <a:lnTo>
                    <a:pt x="0" y="344286"/>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35" name="TextBox 35"/>
            <p:cNvSpPr txBox="1"/>
            <p:nvPr/>
          </p:nvSpPr>
          <p:spPr>
            <a:xfrm>
              <a:off x="0" y="-57150"/>
              <a:ext cx="3346286" cy="40143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983842" y="5760239"/>
            <a:ext cx="28033613" cy="5985118"/>
            <a:chOff x="0" y="0"/>
            <a:chExt cx="7383338" cy="1576327"/>
          </a:xfrm>
        </p:grpSpPr>
        <p:sp>
          <p:nvSpPr>
            <p:cNvPr id="3" name="Freeform 3"/>
            <p:cNvSpPr/>
            <p:nvPr/>
          </p:nvSpPr>
          <p:spPr>
            <a:xfrm>
              <a:off x="0" y="0"/>
              <a:ext cx="7383338" cy="1576327"/>
            </a:xfrm>
            <a:custGeom>
              <a:avLst/>
              <a:gdLst/>
              <a:ahLst/>
              <a:cxnLst/>
              <a:rect l="l" t="t" r="r" b="b"/>
              <a:pathLst>
                <a:path w="7383338" h="1576327">
                  <a:moveTo>
                    <a:pt x="0" y="0"/>
                  </a:moveTo>
                  <a:lnTo>
                    <a:pt x="7383338" y="0"/>
                  </a:lnTo>
                  <a:lnTo>
                    <a:pt x="7383338" y="1576327"/>
                  </a:lnTo>
                  <a:lnTo>
                    <a:pt x="0" y="1576327"/>
                  </a:ln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0" y="-57150"/>
              <a:ext cx="7383338" cy="16334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83302" y="4804825"/>
            <a:ext cx="2223509" cy="1910828"/>
            <a:chOff x="0" y="0"/>
            <a:chExt cx="812800" cy="698500"/>
          </a:xfrm>
        </p:grpSpPr>
        <p:sp>
          <p:nvSpPr>
            <p:cNvPr id="6" name="Freeform 6"/>
            <p:cNvSpPr/>
            <p:nvPr/>
          </p:nvSpPr>
          <p:spPr>
            <a:xfrm>
              <a:off x="14709" y="0"/>
              <a:ext cx="783382" cy="698500"/>
            </a:xfrm>
            <a:custGeom>
              <a:avLst/>
              <a:gdLst/>
              <a:ahLst/>
              <a:cxnLst/>
              <a:rect l="l" t="t" r="r" b="b"/>
              <a:pathLst>
                <a:path w="783382" h="698500">
                  <a:moveTo>
                    <a:pt x="759569" y="415460"/>
                  </a:moveTo>
                  <a:lnTo>
                    <a:pt x="633413" y="632290"/>
                  </a:lnTo>
                  <a:cubicBezTo>
                    <a:pt x="609563" y="673282"/>
                    <a:pt x="565715" y="698500"/>
                    <a:pt x="518290" y="698500"/>
                  </a:cubicBezTo>
                  <a:lnTo>
                    <a:pt x="265092" y="698500"/>
                  </a:lnTo>
                  <a:cubicBezTo>
                    <a:pt x="217667" y="698500"/>
                    <a:pt x="173819" y="673282"/>
                    <a:pt x="149969" y="632290"/>
                  </a:cubicBezTo>
                  <a:lnTo>
                    <a:pt x="23813" y="415460"/>
                  </a:lnTo>
                  <a:cubicBezTo>
                    <a:pt x="0" y="374532"/>
                    <a:pt x="0" y="323968"/>
                    <a:pt x="23813" y="283040"/>
                  </a:cubicBezTo>
                  <a:lnTo>
                    <a:pt x="149969" y="66210"/>
                  </a:lnTo>
                  <a:cubicBezTo>
                    <a:pt x="173819" y="25218"/>
                    <a:pt x="217667" y="0"/>
                    <a:pt x="265092" y="0"/>
                  </a:cubicBezTo>
                  <a:lnTo>
                    <a:pt x="518290" y="0"/>
                  </a:lnTo>
                  <a:cubicBezTo>
                    <a:pt x="565715" y="0"/>
                    <a:pt x="609563" y="25218"/>
                    <a:pt x="633413" y="66210"/>
                  </a:cubicBezTo>
                  <a:lnTo>
                    <a:pt x="759569" y="283040"/>
                  </a:lnTo>
                  <a:cubicBezTo>
                    <a:pt x="783382" y="323968"/>
                    <a:pt x="783382" y="374532"/>
                    <a:pt x="759569" y="41546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032965" y="4804825"/>
            <a:ext cx="2223509" cy="1910828"/>
            <a:chOff x="0" y="0"/>
            <a:chExt cx="812800" cy="698500"/>
          </a:xfrm>
        </p:grpSpPr>
        <p:sp>
          <p:nvSpPr>
            <p:cNvPr id="9" name="Freeform 9"/>
            <p:cNvSpPr/>
            <p:nvPr/>
          </p:nvSpPr>
          <p:spPr>
            <a:xfrm>
              <a:off x="14709" y="0"/>
              <a:ext cx="783382" cy="698500"/>
            </a:xfrm>
            <a:custGeom>
              <a:avLst/>
              <a:gdLst/>
              <a:ahLst/>
              <a:cxnLst/>
              <a:rect l="l" t="t" r="r" b="b"/>
              <a:pathLst>
                <a:path w="783382" h="698500">
                  <a:moveTo>
                    <a:pt x="759569" y="415460"/>
                  </a:moveTo>
                  <a:lnTo>
                    <a:pt x="633413" y="632290"/>
                  </a:lnTo>
                  <a:cubicBezTo>
                    <a:pt x="609563" y="673282"/>
                    <a:pt x="565715" y="698500"/>
                    <a:pt x="518290" y="698500"/>
                  </a:cubicBezTo>
                  <a:lnTo>
                    <a:pt x="265092" y="698500"/>
                  </a:lnTo>
                  <a:cubicBezTo>
                    <a:pt x="217667" y="698500"/>
                    <a:pt x="173819" y="673282"/>
                    <a:pt x="149969" y="632290"/>
                  </a:cubicBezTo>
                  <a:lnTo>
                    <a:pt x="23813" y="415460"/>
                  </a:lnTo>
                  <a:cubicBezTo>
                    <a:pt x="0" y="374532"/>
                    <a:pt x="0" y="323968"/>
                    <a:pt x="23813" y="283040"/>
                  </a:cubicBezTo>
                  <a:lnTo>
                    <a:pt x="149969" y="66210"/>
                  </a:lnTo>
                  <a:cubicBezTo>
                    <a:pt x="173819" y="25218"/>
                    <a:pt x="217667" y="0"/>
                    <a:pt x="265092" y="0"/>
                  </a:cubicBezTo>
                  <a:lnTo>
                    <a:pt x="518290" y="0"/>
                  </a:lnTo>
                  <a:cubicBezTo>
                    <a:pt x="565715" y="0"/>
                    <a:pt x="609563" y="25218"/>
                    <a:pt x="633413" y="66210"/>
                  </a:cubicBezTo>
                  <a:lnTo>
                    <a:pt x="759569" y="283040"/>
                  </a:lnTo>
                  <a:cubicBezTo>
                    <a:pt x="783382" y="323968"/>
                    <a:pt x="783382" y="374532"/>
                    <a:pt x="759569" y="41546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0" name="TextBox 10"/>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581189" y="4804825"/>
            <a:ext cx="2223509" cy="1910828"/>
            <a:chOff x="0" y="0"/>
            <a:chExt cx="812800" cy="698500"/>
          </a:xfrm>
        </p:grpSpPr>
        <p:sp>
          <p:nvSpPr>
            <p:cNvPr id="12" name="Freeform 12"/>
            <p:cNvSpPr/>
            <p:nvPr/>
          </p:nvSpPr>
          <p:spPr>
            <a:xfrm>
              <a:off x="14709" y="0"/>
              <a:ext cx="783382" cy="698500"/>
            </a:xfrm>
            <a:custGeom>
              <a:avLst/>
              <a:gdLst/>
              <a:ahLst/>
              <a:cxnLst/>
              <a:rect l="l" t="t" r="r" b="b"/>
              <a:pathLst>
                <a:path w="783382" h="698500">
                  <a:moveTo>
                    <a:pt x="759569" y="415460"/>
                  </a:moveTo>
                  <a:lnTo>
                    <a:pt x="633413" y="632290"/>
                  </a:lnTo>
                  <a:cubicBezTo>
                    <a:pt x="609563" y="673282"/>
                    <a:pt x="565715" y="698500"/>
                    <a:pt x="518290" y="698500"/>
                  </a:cubicBezTo>
                  <a:lnTo>
                    <a:pt x="265092" y="698500"/>
                  </a:lnTo>
                  <a:cubicBezTo>
                    <a:pt x="217667" y="698500"/>
                    <a:pt x="173819" y="673282"/>
                    <a:pt x="149969" y="632290"/>
                  </a:cubicBezTo>
                  <a:lnTo>
                    <a:pt x="23813" y="415460"/>
                  </a:lnTo>
                  <a:cubicBezTo>
                    <a:pt x="0" y="374532"/>
                    <a:pt x="0" y="323968"/>
                    <a:pt x="23813" y="283040"/>
                  </a:cubicBezTo>
                  <a:lnTo>
                    <a:pt x="149969" y="66210"/>
                  </a:lnTo>
                  <a:cubicBezTo>
                    <a:pt x="173819" y="25218"/>
                    <a:pt x="217667" y="0"/>
                    <a:pt x="265092" y="0"/>
                  </a:cubicBezTo>
                  <a:lnTo>
                    <a:pt x="518290" y="0"/>
                  </a:lnTo>
                  <a:cubicBezTo>
                    <a:pt x="565715" y="0"/>
                    <a:pt x="609563" y="25218"/>
                    <a:pt x="633413" y="66210"/>
                  </a:cubicBezTo>
                  <a:lnTo>
                    <a:pt x="759569" y="283040"/>
                  </a:lnTo>
                  <a:cubicBezTo>
                    <a:pt x="783382" y="323968"/>
                    <a:pt x="783382" y="374532"/>
                    <a:pt x="759569" y="415460"/>
                  </a:cubicBezTo>
                  <a:close/>
                </a:path>
              </a:pathLst>
            </a:custGeom>
            <a:gradFill rotWithShape="1">
              <a:gsLst>
                <a:gs pos="0">
                  <a:srgbClr val="00D8BE">
                    <a:alpha val="100000"/>
                  </a:srgbClr>
                </a:gs>
                <a:gs pos="100000">
                  <a:srgbClr val="2D2E62">
                    <a:alpha val="100000"/>
                  </a:srgbClr>
                </a:gs>
              </a:gsLst>
              <a:lin ang="2700000"/>
            </a:gradFill>
          </p:spPr>
          <p:txBody>
            <a:bodyPr/>
            <a:lstStyle/>
            <a:p>
              <a:endParaRPr lang="en-US"/>
            </a:p>
          </p:txBody>
        </p:sp>
        <p:sp>
          <p:nvSpPr>
            <p:cNvPr id="13" name="TextBox 13"/>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873872" y="5066699"/>
            <a:ext cx="1315857" cy="1276382"/>
          </a:xfrm>
          <a:custGeom>
            <a:avLst/>
            <a:gdLst/>
            <a:ahLst/>
            <a:cxnLst/>
            <a:rect l="l" t="t" r="r" b="b"/>
            <a:pathLst>
              <a:path w="1315857" h="1276382">
                <a:moveTo>
                  <a:pt x="0" y="0"/>
                </a:moveTo>
                <a:lnTo>
                  <a:pt x="1315857" y="0"/>
                </a:lnTo>
                <a:lnTo>
                  <a:pt x="1315857" y="1276382"/>
                </a:lnTo>
                <a:lnTo>
                  <a:pt x="0" y="1276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8566050" y="5287042"/>
            <a:ext cx="1155900" cy="946393"/>
          </a:xfrm>
          <a:custGeom>
            <a:avLst/>
            <a:gdLst/>
            <a:ahLst/>
            <a:cxnLst/>
            <a:rect l="l" t="t" r="r" b="b"/>
            <a:pathLst>
              <a:path w="1155900" h="946393">
                <a:moveTo>
                  <a:pt x="0" y="0"/>
                </a:moveTo>
                <a:lnTo>
                  <a:pt x="1155900" y="0"/>
                </a:lnTo>
                <a:lnTo>
                  <a:pt x="1155900" y="946394"/>
                </a:lnTo>
                <a:lnTo>
                  <a:pt x="0" y="9463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4141452" y="5175116"/>
            <a:ext cx="1102984" cy="1121203"/>
          </a:xfrm>
          <a:custGeom>
            <a:avLst/>
            <a:gdLst/>
            <a:ahLst/>
            <a:cxnLst/>
            <a:rect l="l" t="t" r="r" b="b"/>
            <a:pathLst>
              <a:path w="1102984" h="1121203">
                <a:moveTo>
                  <a:pt x="0" y="0"/>
                </a:moveTo>
                <a:lnTo>
                  <a:pt x="1102983" y="0"/>
                </a:lnTo>
                <a:lnTo>
                  <a:pt x="1102983" y="1121203"/>
                </a:lnTo>
                <a:lnTo>
                  <a:pt x="0" y="1121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3595057" y="885825"/>
            <a:ext cx="11097887" cy="901700"/>
          </a:xfrm>
          <a:prstGeom prst="rect">
            <a:avLst/>
          </a:prstGeom>
        </p:spPr>
        <p:txBody>
          <a:bodyPr lIns="0" tIns="0" rIns="0" bIns="0" rtlCol="0" anchor="t">
            <a:spAutoFit/>
          </a:bodyPr>
          <a:lstStyle/>
          <a:p>
            <a:pPr algn="ctr">
              <a:lnSpc>
                <a:spcPts val="7000"/>
              </a:lnSpc>
            </a:pPr>
            <a:r>
              <a:rPr lang="en-US" sz="5000">
                <a:solidFill>
                  <a:srgbClr val="08ACB1"/>
                </a:solidFill>
                <a:latin typeface="Poppins Ultra-Bold"/>
              </a:rPr>
              <a:t>ROLE OF GOVERNMENT RELATIONS</a:t>
            </a:r>
          </a:p>
        </p:txBody>
      </p:sp>
      <p:sp>
        <p:nvSpPr>
          <p:cNvPr id="18" name="TextBox 18"/>
          <p:cNvSpPr txBox="1"/>
          <p:nvPr/>
        </p:nvSpPr>
        <p:spPr>
          <a:xfrm>
            <a:off x="6075410" y="1644650"/>
            <a:ext cx="6137180" cy="901700"/>
          </a:xfrm>
          <a:prstGeom prst="rect">
            <a:avLst/>
          </a:prstGeom>
        </p:spPr>
        <p:txBody>
          <a:bodyPr lIns="0" tIns="0" rIns="0" bIns="0" rtlCol="0" anchor="t">
            <a:spAutoFit/>
          </a:bodyPr>
          <a:lstStyle/>
          <a:p>
            <a:pPr algn="ctr">
              <a:lnSpc>
                <a:spcPts val="7000"/>
              </a:lnSpc>
            </a:pPr>
            <a:r>
              <a:rPr lang="en-US" sz="5000">
                <a:solidFill>
                  <a:srgbClr val="FFFFFF"/>
                </a:solidFill>
                <a:latin typeface="Poppins Ultra-Bold"/>
              </a:rPr>
              <a:t>IN BRANDING</a:t>
            </a:r>
          </a:p>
        </p:txBody>
      </p:sp>
      <p:sp>
        <p:nvSpPr>
          <p:cNvPr id="19" name="TextBox 19"/>
          <p:cNvSpPr txBox="1"/>
          <p:nvPr/>
        </p:nvSpPr>
        <p:spPr>
          <a:xfrm>
            <a:off x="1028700" y="2742939"/>
            <a:ext cx="16230600" cy="1198880"/>
          </a:xfrm>
          <a:prstGeom prst="rect">
            <a:avLst/>
          </a:prstGeom>
        </p:spPr>
        <p:txBody>
          <a:bodyPr lIns="0" tIns="0" rIns="0" bIns="0" rtlCol="0" anchor="t">
            <a:spAutoFit/>
          </a:bodyPr>
          <a:lstStyle/>
          <a:p>
            <a:pPr algn="ctr">
              <a:lnSpc>
                <a:spcPts val="3219"/>
              </a:lnSpc>
              <a:spcBef>
                <a:spcPct val="0"/>
              </a:spcBef>
            </a:pPr>
            <a:r>
              <a:rPr lang="en-US" sz="2299">
                <a:solidFill>
                  <a:srgbClr val="FFFFFF"/>
                </a:solidFill>
                <a:latin typeface="Poppins"/>
              </a:rPr>
              <a:t>Proactive engagement with government on issues like sustainability, ethics, or social responsibility showcases a company's values.  Consumers and stakeholders are increasingly drawn to organizations that demonstrate a commitment to making a positive impact, enhancing the brand in the process.</a:t>
            </a:r>
          </a:p>
        </p:txBody>
      </p:sp>
      <p:sp>
        <p:nvSpPr>
          <p:cNvPr id="20" name="TextBox 20"/>
          <p:cNvSpPr txBox="1"/>
          <p:nvPr/>
        </p:nvSpPr>
        <p:spPr>
          <a:xfrm>
            <a:off x="1278408" y="7021689"/>
            <a:ext cx="4633298" cy="496893"/>
          </a:xfrm>
          <a:prstGeom prst="rect">
            <a:avLst/>
          </a:prstGeom>
        </p:spPr>
        <p:txBody>
          <a:bodyPr lIns="0" tIns="0" rIns="0" bIns="0" rtlCol="0" anchor="t">
            <a:spAutoFit/>
          </a:bodyPr>
          <a:lstStyle/>
          <a:p>
            <a:pPr algn="ctr">
              <a:lnSpc>
                <a:spcPts val="3841"/>
              </a:lnSpc>
            </a:pPr>
            <a:r>
              <a:rPr lang="en-US" sz="2743">
                <a:solidFill>
                  <a:srgbClr val="FFFFFF"/>
                </a:solidFill>
                <a:latin typeface="Poppins Bold"/>
              </a:rPr>
              <a:t>Building Brand Identity</a:t>
            </a:r>
          </a:p>
        </p:txBody>
      </p:sp>
      <p:sp>
        <p:nvSpPr>
          <p:cNvPr id="21" name="TextBox 21"/>
          <p:cNvSpPr txBox="1"/>
          <p:nvPr/>
        </p:nvSpPr>
        <p:spPr>
          <a:xfrm>
            <a:off x="6587975" y="7021689"/>
            <a:ext cx="5113490" cy="496893"/>
          </a:xfrm>
          <a:prstGeom prst="rect">
            <a:avLst/>
          </a:prstGeom>
        </p:spPr>
        <p:txBody>
          <a:bodyPr lIns="0" tIns="0" rIns="0" bIns="0" rtlCol="0" anchor="t">
            <a:spAutoFit/>
          </a:bodyPr>
          <a:lstStyle/>
          <a:p>
            <a:pPr algn="ctr">
              <a:lnSpc>
                <a:spcPts val="3841"/>
              </a:lnSpc>
            </a:pPr>
            <a:r>
              <a:rPr lang="en-US" sz="2743">
                <a:solidFill>
                  <a:srgbClr val="FFFFFF"/>
                </a:solidFill>
                <a:latin typeface="Poppins Bold"/>
              </a:rPr>
              <a:t>Reputation Management</a:t>
            </a:r>
          </a:p>
        </p:txBody>
      </p:sp>
      <p:sp>
        <p:nvSpPr>
          <p:cNvPr id="22" name="TextBox 22"/>
          <p:cNvSpPr txBox="1"/>
          <p:nvPr/>
        </p:nvSpPr>
        <p:spPr>
          <a:xfrm>
            <a:off x="12126587" y="7021689"/>
            <a:ext cx="5132713" cy="496893"/>
          </a:xfrm>
          <a:prstGeom prst="rect">
            <a:avLst/>
          </a:prstGeom>
        </p:spPr>
        <p:txBody>
          <a:bodyPr lIns="0" tIns="0" rIns="0" bIns="0" rtlCol="0" anchor="t">
            <a:spAutoFit/>
          </a:bodyPr>
          <a:lstStyle/>
          <a:p>
            <a:pPr algn="ctr">
              <a:lnSpc>
                <a:spcPts val="3841"/>
              </a:lnSpc>
            </a:pPr>
            <a:r>
              <a:rPr lang="en-US" sz="2743">
                <a:solidFill>
                  <a:srgbClr val="FFFFFF"/>
                </a:solidFill>
                <a:latin typeface="Poppins Bold"/>
              </a:rPr>
              <a:t>Alignment With Values</a:t>
            </a:r>
          </a:p>
        </p:txBody>
      </p:sp>
      <p:sp>
        <p:nvSpPr>
          <p:cNvPr id="23" name="TextBox 23"/>
          <p:cNvSpPr txBox="1"/>
          <p:nvPr/>
        </p:nvSpPr>
        <p:spPr>
          <a:xfrm>
            <a:off x="1038312" y="7703505"/>
            <a:ext cx="5113490" cy="1527024"/>
          </a:xfrm>
          <a:prstGeom prst="rect">
            <a:avLst/>
          </a:prstGeom>
        </p:spPr>
        <p:txBody>
          <a:bodyPr lIns="0" tIns="0" rIns="0" bIns="0" rtlCol="0" anchor="t">
            <a:spAutoFit/>
          </a:bodyPr>
          <a:lstStyle/>
          <a:p>
            <a:pPr algn="just">
              <a:lnSpc>
                <a:spcPts val="2458"/>
              </a:lnSpc>
            </a:pPr>
            <a:r>
              <a:rPr lang="en-US" sz="1755">
                <a:solidFill>
                  <a:srgbClr val="FFFFFF"/>
                </a:solidFill>
                <a:latin typeface="Poppins"/>
              </a:rPr>
              <a:t>When a company advocates for policies that align with its own mission and values, it strengthens its brand identity and reinforces its position in the marketplace.</a:t>
            </a:r>
          </a:p>
          <a:p>
            <a:pPr algn="ctr">
              <a:lnSpc>
                <a:spcPts val="2458"/>
              </a:lnSpc>
              <a:spcBef>
                <a:spcPct val="0"/>
              </a:spcBef>
            </a:pPr>
            <a:endParaRPr lang="en-US" sz="1755">
              <a:solidFill>
                <a:srgbClr val="FFFFFF"/>
              </a:solidFill>
              <a:latin typeface="Poppins"/>
            </a:endParaRPr>
          </a:p>
        </p:txBody>
      </p:sp>
      <p:sp>
        <p:nvSpPr>
          <p:cNvPr id="24" name="TextBox 24"/>
          <p:cNvSpPr txBox="1"/>
          <p:nvPr/>
        </p:nvSpPr>
        <p:spPr>
          <a:xfrm>
            <a:off x="6587975" y="7703505"/>
            <a:ext cx="5113490" cy="1527024"/>
          </a:xfrm>
          <a:prstGeom prst="rect">
            <a:avLst/>
          </a:prstGeom>
        </p:spPr>
        <p:txBody>
          <a:bodyPr lIns="0" tIns="0" rIns="0" bIns="0" rtlCol="0" anchor="t">
            <a:spAutoFit/>
          </a:bodyPr>
          <a:lstStyle/>
          <a:p>
            <a:pPr algn="ctr">
              <a:lnSpc>
                <a:spcPts val="2458"/>
              </a:lnSpc>
              <a:spcBef>
                <a:spcPct val="0"/>
              </a:spcBef>
            </a:pPr>
            <a:r>
              <a:rPr lang="en-US" sz="1755">
                <a:solidFill>
                  <a:srgbClr val="FFFFFF"/>
                </a:solidFill>
                <a:latin typeface="Poppins"/>
              </a:rPr>
              <a:t>Cultivating strong relationships with government officials, participating in community initiatives, and contributing to public projects cultivates a positive public image.</a:t>
            </a:r>
          </a:p>
        </p:txBody>
      </p:sp>
      <p:sp>
        <p:nvSpPr>
          <p:cNvPr id="25" name="TextBox 25"/>
          <p:cNvSpPr txBox="1"/>
          <p:nvPr/>
        </p:nvSpPr>
        <p:spPr>
          <a:xfrm>
            <a:off x="12136199" y="7703505"/>
            <a:ext cx="5113490" cy="1831824"/>
          </a:xfrm>
          <a:prstGeom prst="rect">
            <a:avLst/>
          </a:prstGeom>
        </p:spPr>
        <p:txBody>
          <a:bodyPr lIns="0" tIns="0" rIns="0" bIns="0" rtlCol="0" anchor="t">
            <a:spAutoFit/>
          </a:bodyPr>
          <a:lstStyle/>
          <a:p>
            <a:pPr algn="ctr">
              <a:lnSpc>
                <a:spcPts val="2458"/>
              </a:lnSpc>
            </a:pPr>
            <a:r>
              <a:rPr lang="en-US" sz="1755">
                <a:solidFill>
                  <a:srgbClr val="FFFFFF"/>
                </a:solidFill>
                <a:latin typeface="Poppins"/>
              </a:rPr>
              <a:t>Businesses can position themselves as thought leaders by engaging in policy discussions, providing expertise to government bodies, and publishing insights relevant to their industry.</a:t>
            </a:r>
          </a:p>
          <a:p>
            <a:pPr algn="ctr">
              <a:lnSpc>
                <a:spcPts val="2458"/>
              </a:lnSpc>
              <a:spcBef>
                <a:spcPct val="0"/>
              </a:spcBef>
            </a:pPr>
            <a:endParaRPr lang="en-US" sz="1755">
              <a:solidFill>
                <a:srgbClr val="FFFFFF"/>
              </a:solidFill>
              <a:latin typeface="Poppins"/>
            </a:endParaRPr>
          </a:p>
        </p:txBody>
      </p:sp>
      <p:sp>
        <p:nvSpPr>
          <p:cNvPr id="26" name="AutoShape 26"/>
          <p:cNvSpPr/>
          <p:nvPr/>
        </p:nvSpPr>
        <p:spPr>
          <a:xfrm>
            <a:off x="15150152" y="1057275"/>
            <a:ext cx="4407706" cy="0"/>
          </a:xfrm>
          <a:prstGeom prst="line">
            <a:avLst/>
          </a:prstGeom>
          <a:ln w="57150" cap="flat">
            <a:solidFill>
              <a:srgbClr val="FFFFFF"/>
            </a:solidFill>
            <a:prstDash val="solid"/>
            <a:headEnd type="oval" w="lg" len="lg"/>
            <a:tailEnd type="oval" w="lg" len="lg"/>
          </a:ln>
        </p:spPr>
        <p:txBody>
          <a:bodyPr/>
          <a:lstStyle/>
          <a:p>
            <a:endParaRPr lang="en-US"/>
          </a:p>
        </p:txBody>
      </p:sp>
      <p:sp>
        <p:nvSpPr>
          <p:cNvPr id="27" name="AutoShape 27"/>
          <p:cNvSpPr/>
          <p:nvPr/>
        </p:nvSpPr>
        <p:spPr>
          <a:xfrm>
            <a:off x="-1919111" y="1057275"/>
            <a:ext cx="5059106" cy="0"/>
          </a:xfrm>
          <a:prstGeom prst="line">
            <a:avLst/>
          </a:prstGeom>
          <a:ln w="57150" cap="flat">
            <a:solidFill>
              <a:srgbClr val="FFFFFF"/>
            </a:solidFill>
            <a:prstDash val="solid"/>
            <a:headEnd type="oval" w="lg" len="lg"/>
            <a:tailEnd type="oval" w="lg" len="lg"/>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2057400"/>
            <a:ext cx="3664330" cy="3546118"/>
            <a:chOff x="0" y="0"/>
            <a:chExt cx="912935" cy="883483"/>
          </a:xfrm>
        </p:grpSpPr>
        <p:sp>
          <p:nvSpPr>
            <p:cNvPr id="3" name="Freeform 3"/>
            <p:cNvSpPr/>
            <p:nvPr/>
          </p:nvSpPr>
          <p:spPr>
            <a:xfrm>
              <a:off x="0" y="0"/>
              <a:ext cx="912935" cy="883483"/>
            </a:xfrm>
            <a:custGeom>
              <a:avLst/>
              <a:gdLst/>
              <a:ahLst/>
              <a:cxnLst/>
              <a:rect l="l" t="t" r="r" b="b"/>
              <a:pathLst>
                <a:path w="912935" h="883483">
                  <a:moveTo>
                    <a:pt x="38030" y="0"/>
                  </a:moveTo>
                  <a:lnTo>
                    <a:pt x="874905" y="0"/>
                  </a:lnTo>
                  <a:cubicBezTo>
                    <a:pt x="895908" y="0"/>
                    <a:pt x="912935" y="17027"/>
                    <a:pt x="912935" y="38030"/>
                  </a:cubicBezTo>
                  <a:lnTo>
                    <a:pt x="912935" y="845453"/>
                  </a:lnTo>
                  <a:cubicBezTo>
                    <a:pt x="912935" y="866457"/>
                    <a:pt x="895908" y="883483"/>
                    <a:pt x="874905" y="883483"/>
                  </a:cubicBezTo>
                  <a:lnTo>
                    <a:pt x="38030" y="883483"/>
                  </a:lnTo>
                  <a:cubicBezTo>
                    <a:pt x="17027" y="883483"/>
                    <a:pt x="0" y="866457"/>
                    <a:pt x="0" y="845453"/>
                  </a:cubicBezTo>
                  <a:lnTo>
                    <a:pt x="0" y="38030"/>
                  </a:lnTo>
                  <a:cubicBezTo>
                    <a:pt x="0" y="17027"/>
                    <a:pt x="17027" y="0"/>
                    <a:pt x="38030"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0" y="-57150"/>
              <a:ext cx="912935" cy="9406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712182"/>
            <a:ext cx="3664330" cy="3546118"/>
            <a:chOff x="0" y="0"/>
            <a:chExt cx="912935" cy="883483"/>
          </a:xfrm>
        </p:grpSpPr>
        <p:sp>
          <p:nvSpPr>
            <p:cNvPr id="6" name="Freeform 6"/>
            <p:cNvSpPr/>
            <p:nvPr/>
          </p:nvSpPr>
          <p:spPr>
            <a:xfrm>
              <a:off x="0" y="0"/>
              <a:ext cx="912935" cy="883483"/>
            </a:xfrm>
            <a:custGeom>
              <a:avLst/>
              <a:gdLst/>
              <a:ahLst/>
              <a:cxnLst/>
              <a:rect l="l" t="t" r="r" b="b"/>
              <a:pathLst>
                <a:path w="912935" h="883483">
                  <a:moveTo>
                    <a:pt x="38030" y="0"/>
                  </a:moveTo>
                  <a:lnTo>
                    <a:pt x="874905" y="0"/>
                  </a:lnTo>
                  <a:cubicBezTo>
                    <a:pt x="895908" y="0"/>
                    <a:pt x="912935" y="17027"/>
                    <a:pt x="912935" y="38030"/>
                  </a:cubicBezTo>
                  <a:lnTo>
                    <a:pt x="912935" y="845453"/>
                  </a:lnTo>
                  <a:cubicBezTo>
                    <a:pt x="912935" y="866457"/>
                    <a:pt x="895908" y="883483"/>
                    <a:pt x="874905" y="883483"/>
                  </a:cubicBezTo>
                  <a:lnTo>
                    <a:pt x="38030" y="883483"/>
                  </a:lnTo>
                  <a:cubicBezTo>
                    <a:pt x="17027" y="883483"/>
                    <a:pt x="0" y="866457"/>
                    <a:pt x="0" y="845453"/>
                  </a:cubicBezTo>
                  <a:lnTo>
                    <a:pt x="0" y="38030"/>
                  </a:lnTo>
                  <a:cubicBezTo>
                    <a:pt x="0" y="17027"/>
                    <a:pt x="17027" y="0"/>
                    <a:pt x="38030" y="0"/>
                  </a:cubicBezTo>
                  <a:close/>
                </a:path>
              </a:pathLst>
            </a:custGeom>
            <a:solidFill>
              <a:srgbClr val="FFFFFF"/>
            </a:solidFill>
          </p:spPr>
          <p:txBody>
            <a:bodyPr/>
            <a:lstStyle/>
            <a:p>
              <a:endParaRPr lang="en-US"/>
            </a:p>
          </p:txBody>
        </p:sp>
        <p:sp>
          <p:nvSpPr>
            <p:cNvPr id="7" name="TextBox 7"/>
            <p:cNvSpPr txBox="1"/>
            <p:nvPr/>
          </p:nvSpPr>
          <p:spPr>
            <a:xfrm>
              <a:off x="0" y="-57150"/>
              <a:ext cx="912935" cy="940633"/>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793335" y="2057400"/>
            <a:ext cx="3664330" cy="3546118"/>
            <a:chOff x="0" y="0"/>
            <a:chExt cx="912935" cy="883483"/>
          </a:xfrm>
        </p:grpSpPr>
        <p:sp>
          <p:nvSpPr>
            <p:cNvPr id="9" name="Freeform 9"/>
            <p:cNvSpPr/>
            <p:nvPr/>
          </p:nvSpPr>
          <p:spPr>
            <a:xfrm>
              <a:off x="0" y="0"/>
              <a:ext cx="912935" cy="883483"/>
            </a:xfrm>
            <a:custGeom>
              <a:avLst/>
              <a:gdLst/>
              <a:ahLst/>
              <a:cxnLst/>
              <a:rect l="l" t="t" r="r" b="b"/>
              <a:pathLst>
                <a:path w="912935" h="883483">
                  <a:moveTo>
                    <a:pt x="38030" y="0"/>
                  </a:moveTo>
                  <a:lnTo>
                    <a:pt x="874905" y="0"/>
                  </a:lnTo>
                  <a:cubicBezTo>
                    <a:pt x="895908" y="0"/>
                    <a:pt x="912935" y="17027"/>
                    <a:pt x="912935" y="38030"/>
                  </a:cubicBezTo>
                  <a:lnTo>
                    <a:pt x="912935" y="845453"/>
                  </a:lnTo>
                  <a:cubicBezTo>
                    <a:pt x="912935" y="866457"/>
                    <a:pt x="895908" y="883483"/>
                    <a:pt x="874905" y="883483"/>
                  </a:cubicBezTo>
                  <a:lnTo>
                    <a:pt x="38030" y="883483"/>
                  </a:lnTo>
                  <a:cubicBezTo>
                    <a:pt x="17027" y="883483"/>
                    <a:pt x="0" y="866457"/>
                    <a:pt x="0" y="845453"/>
                  </a:cubicBezTo>
                  <a:lnTo>
                    <a:pt x="0" y="38030"/>
                  </a:lnTo>
                  <a:cubicBezTo>
                    <a:pt x="0" y="17027"/>
                    <a:pt x="17027" y="0"/>
                    <a:pt x="38030" y="0"/>
                  </a:cubicBezTo>
                  <a:close/>
                </a:path>
              </a:pathLst>
            </a:custGeom>
            <a:solidFill>
              <a:srgbClr val="FFFFFF"/>
            </a:solidFill>
          </p:spPr>
          <p:txBody>
            <a:bodyPr/>
            <a:lstStyle/>
            <a:p>
              <a:endParaRPr lang="en-US"/>
            </a:p>
          </p:txBody>
        </p:sp>
        <p:sp>
          <p:nvSpPr>
            <p:cNvPr id="10" name="TextBox 10"/>
            <p:cNvSpPr txBox="1"/>
            <p:nvPr/>
          </p:nvSpPr>
          <p:spPr>
            <a:xfrm>
              <a:off x="0" y="-57150"/>
              <a:ext cx="912935" cy="94063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793335" y="5712182"/>
            <a:ext cx="3664330" cy="3546118"/>
            <a:chOff x="0" y="0"/>
            <a:chExt cx="912935" cy="883483"/>
          </a:xfrm>
        </p:grpSpPr>
        <p:sp>
          <p:nvSpPr>
            <p:cNvPr id="12" name="Freeform 12"/>
            <p:cNvSpPr/>
            <p:nvPr/>
          </p:nvSpPr>
          <p:spPr>
            <a:xfrm>
              <a:off x="0" y="0"/>
              <a:ext cx="912935" cy="883483"/>
            </a:xfrm>
            <a:custGeom>
              <a:avLst/>
              <a:gdLst/>
              <a:ahLst/>
              <a:cxnLst/>
              <a:rect l="l" t="t" r="r" b="b"/>
              <a:pathLst>
                <a:path w="912935" h="883483">
                  <a:moveTo>
                    <a:pt x="38030" y="0"/>
                  </a:moveTo>
                  <a:lnTo>
                    <a:pt x="874905" y="0"/>
                  </a:lnTo>
                  <a:cubicBezTo>
                    <a:pt x="895908" y="0"/>
                    <a:pt x="912935" y="17027"/>
                    <a:pt x="912935" y="38030"/>
                  </a:cubicBezTo>
                  <a:lnTo>
                    <a:pt x="912935" y="845453"/>
                  </a:lnTo>
                  <a:cubicBezTo>
                    <a:pt x="912935" y="866457"/>
                    <a:pt x="895908" y="883483"/>
                    <a:pt x="874905" y="883483"/>
                  </a:cubicBezTo>
                  <a:lnTo>
                    <a:pt x="38030" y="883483"/>
                  </a:lnTo>
                  <a:cubicBezTo>
                    <a:pt x="17027" y="883483"/>
                    <a:pt x="0" y="866457"/>
                    <a:pt x="0" y="845453"/>
                  </a:cubicBezTo>
                  <a:lnTo>
                    <a:pt x="0" y="38030"/>
                  </a:lnTo>
                  <a:cubicBezTo>
                    <a:pt x="0" y="17027"/>
                    <a:pt x="17027" y="0"/>
                    <a:pt x="38030" y="0"/>
                  </a:cubicBez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13" name="TextBox 13"/>
            <p:cNvSpPr txBox="1"/>
            <p:nvPr/>
          </p:nvSpPr>
          <p:spPr>
            <a:xfrm>
              <a:off x="0" y="-57150"/>
              <a:ext cx="912935" cy="940633"/>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981958" y="885825"/>
            <a:ext cx="9277342" cy="901700"/>
          </a:xfrm>
          <a:prstGeom prst="rect">
            <a:avLst/>
          </a:prstGeom>
        </p:spPr>
        <p:txBody>
          <a:bodyPr lIns="0" tIns="0" rIns="0" bIns="0" rtlCol="0" anchor="t">
            <a:spAutoFit/>
          </a:bodyPr>
          <a:lstStyle/>
          <a:p>
            <a:pPr algn="r">
              <a:lnSpc>
                <a:spcPts val="7000"/>
              </a:lnSpc>
            </a:pPr>
            <a:r>
              <a:rPr lang="en-US" sz="5000">
                <a:solidFill>
                  <a:srgbClr val="08ACB1"/>
                </a:solidFill>
                <a:latin typeface="Poppins Ultra-Bold"/>
              </a:rPr>
              <a:t>SOCIAL MEDIA &amp; DIGITAL</a:t>
            </a:r>
          </a:p>
        </p:txBody>
      </p:sp>
      <p:sp>
        <p:nvSpPr>
          <p:cNvPr id="15" name="TextBox 15"/>
          <p:cNvSpPr txBox="1"/>
          <p:nvPr/>
        </p:nvSpPr>
        <p:spPr>
          <a:xfrm>
            <a:off x="8972015" y="1623717"/>
            <a:ext cx="8287285" cy="901700"/>
          </a:xfrm>
          <a:prstGeom prst="rect">
            <a:avLst/>
          </a:prstGeom>
        </p:spPr>
        <p:txBody>
          <a:bodyPr lIns="0" tIns="0" rIns="0" bIns="0" rtlCol="0" anchor="t">
            <a:spAutoFit/>
          </a:bodyPr>
          <a:lstStyle/>
          <a:p>
            <a:pPr algn="r">
              <a:lnSpc>
                <a:spcPts val="7000"/>
              </a:lnSpc>
            </a:pPr>
            <a:r>
              <a:rPr lang="en-US" sz="5000">
                <a:solidFill>
                  <a:srgbClr val="FFFFFF"/>
                </a:solidFill>
                <a:latin typeface="Poppins Ultra-Bold"/>
              </a:rPr>
              <a:t>GOVERNMENT  RELATIONS</a:t>
            </a:r>
          </a:p>
        </p:txBody>
      </p:sp>
      <p:sp>
        <p:nvSpPr>
          <p:cNvPr id="16" name="TextBox 16"/>
          <p:cNvSpPr txBox="1"/>
          <p:nvPr/>
        </p:nvSpPr>
        <p:spPr>
          <a:xfrm>
            <a:off x="9144000" y="2884768"/>
            <a:ext cx="8115300" cy="3125470"/>
          </a:xfrm>
          <a:prstGeom prst="rect">
            <a:avLst/>
          </a:prstGeom>
        </p:spPr>
        <p:txBody>
          <a:bodyPr lIns="0" tIns="0" rIns="0" bIns="0" rtlCol="0" anchor="t">
            <a:spAutoFit/>
          </a:bodyPr>
          <a:lstStyle/>
          <a:p>
            <a:pPr algn="just">
              <a:lnSpc>
                <a:spcPts val="3079"/>
              </a:lnSpc>
            </a:pPr>
            <a:r>
              <a:rPr lang="en-US" sz="2199">
                <a:solidFill>
                  <a:srgbClr val="FFFFFF"/>
                </a:solidFill>
                <a:latin typeface="Poppins"/>
              </a:rPr>
              <a:t>Social media provides a real-time pulse on public opinion regarding policies, regulations, and politicians. Sentiment analysis tools can dissect social conversations, allowing for a deeper understanding of how the public feels about issues relevant to your business. This invaluable insight allows you to tailor your messaging and advocacy strategies.</a:t>
            </a:r>
          </a:p>
          <a:p>
            <a:pPr algn="ctr">
              <a:lnSpc>
                <a:spcPts val="3079"/>
              </a:lnSpc>
              <a:spcBef>
                <a:spcPct val="0"/>
              </a:spcBef>
            </a:pPr>
            <a:endParaRPr lang="en-US" sz="2199">
              <a:solidFill>
                <a:srgbClr val="FFFFFF"/>
              </a:solidFill>
              <a:latin typeface="Poppins"/>
            </a:endParaRPr>
          </a:p>
        </p:txBody>
      </p:sp>
      <p:sp>
        <p:nvSpPr>
          <p:cNvPr id="17" name="AutoShape 17"/>
          <p:cNvSpPr/>
          <p:nvPr/>
        </p:nvSpPr>
        <p:spPr>
          <a:xfrm>
            <a:off x="-2201235" y="1028700"/>
            <a:ext cx="6894265" cy="28575"/>
          </a:xfrm>
          <a:prstGeom prst="line">
            <a:avLst/>
          </a:prstGeom>
          <a:ln w="57150" cap="flat">
            <a:solidFill>
              <a:srgbClr val="FFFFFF"/>
            </a:solidFill>
            <a:prstDash val="solid"/>
            <a:headEnd type="oval" w="lg" len="lg"/>
            <a:tailEnd type="oval" w="lg" len="lg"/>
          </a:ln>
        </p:spPr>
        <p:txBody>
          <a:bodyPr/>
          <a:lstStyle/>
          <a:p>
            <a:endParaRPr lang="en-US"/>
          </a:p>
        </p:txBody>
      </p:sp>
      <p:grpSp>
        <p:nvGrpSpPr>
          <p:cNvPr id="18" name="Group 18"/>
          <p:cNvGrpSpPr/>
          <p:nvPr/>
        </p:nvGrpSpPr>
        <p:grpSpPr>
          <a:xfrm rot="-10800000">
            <a:off x="9144000" y="9824469"/>
            <a:ext cx="12705428" cy="1307213"/>
            <a:chOff x="0" y="0"/>
            <a:chExt cx="3346286" cy="344286"/>
          </a:xfrm>
        </p:grpSpPr>
        <p:sp>
          <p:nvSpPr>
            <p:cNvPr id="19" name="Freeform 19"/>
            <p:cNvSpPr/>
            <p:nvPr/>
          </p:nvSpPr>
          <p:spPr>
            <a:xfrm>
              <a:off x="0" y="0"/>
              <a:ext cx="3346286" cy="344286"/>
            </a:xfrm>
            <a:custGeom>
              <a:avLst/>
              <a:gdLst/>
              <a:ahLst/>
              <a:cxnLst/>
              <a:rect l="l" t="t" r="r" b="b"/>
              <a:pathLst>
                <a:path w="3346286" h="344286">
                  <a:moveTo>
                    <a:pt x="0" y="0"/>
                  </a:moveTo>
                  <a:lnTo>
                    <a:pt x="3346286" y="0"/>
                  </a:lnTo>
                  <a:lnTo>
                    <a:pt x="3346286" y="344286"/>
                  </a:lnTo>
                  <a:lnTo>
                    <a:pt x="0" y="344286"/>
                  </a:lnTo>
                  <a:close/>
                </a:path>
              </a:pathLst>
            </a:custGeom>
            <a:gradFill rotWithShape="1">
              <a:gsLst>
                <a:gs pos="0">
                  <a:srgbClr val="08ACB1">
                    <a:alpha val="100000"/>
                  </a:srgbClr>
                </a:gs>
                <a:gs pos="100000">
                  <a:srgbClr val="FFFFFF">
                    <a:alpha val="0"/>
                  </a:srgbClr>
                </a:gs>
              </a:gsLst>
              <a:lin ang="0"/>
            </a:gradFill>
          </p:spPr>
          <p:txBody>
            <a:bodyPr/>
            <a:lstStyle/>
            <a:p>
              <a:endParaRPr lang="en-US"/>
            </a:p>
          </p:txBody>
        </p:sp>
        <p:sp>
          <p:nvSpPr>
            <p:cNvPr id="20" name="TextBox 20"/>
            <p:cNvSpPr txBox="1"/>
            <p:nvPr/>
          </p:nvSpPr>
          <p:spPr>
            <a:xfrm>
              <a:off x="0" y="-57150"/>
              <a:ext cx="3346286" cy="401436"/>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439039" y="2406543"/>
            <a:ext cx="2843651" cy="837578"/>
          </a:xfrm>
          <a:prstGeom prst="rect">
            <a:avLst/>
          </a:prstGeom>
        </p:spPr>
        <p:txBody>
          <a:bodyPr lIns="0" tIns="0" rIns="0" bIns="0" rtlCol="0" anchor="t">
            <a:spAutoFit/>
          </a:bodyPr>
          <a:lstStyle/>
          <a:p>
            <a:pPr algn="ctr">
              <a:lnSpc>
                <a:spcPts val="3195"/>
              </a:lnSpc>
            </a:pPr>
            <a:r>
              <a:rPr lang="en-US" sz="2778">
                <a:solidFill>
                  <a:srgbClr val="FFFFFF"/>
                </a:solidFill>
                <a:latin typeface="Poppins Ultra-Bold"/>
              </a:rPr>
              <a:t>Audience Engagement</a:t>
            </a:r>
          </a:p>
        </p:txBody>
      </p:sp>
      <p:sp>
        <p:nvSpPr>
          <p:cNvPr id="22" name="TextBox 22"/>
          <p:cNvSpPr txBox="1"/>
          <p:nvPr/>
        </p:nvSpPr>
        <p:spPr>
          <a:xfrm>
            <a:off x="5203674" y="6077721"/>
            <a:ext cx="2843651" cy="837578"/>
          </a:xfrm>
          <a:prstGeom prst="rect">
            <a:avLst/>
          </a:prstGeom>
        </p:spPr>
        <p:txBody>
          <a:bodyPr lIns="0" tIns="0" rIns="0" bIns="0" rtlCol="0" anchor="t">
            <a:spAutoFit/>
          </a:bodyPr>
          <a:lstStyle/>
          <a:p>
            <a:pPr algn="ctr">
              <a:lnSpc>
                <a:spcPts val="3195"/>
              </a:lnSpc>
            </a:pPr>
            <a:r>
              <a:rPr lang="en-US" sz="2778">
                <a:solidFill>
                  <a:srgbClr val="FFFFFF"/>
                </a:solidFill>
                <a:latin typeface="Poppins Ultra-Bold"/>
              </a:rPr>
              <a:t>Measurement And Analytics</a:t>
            </a:r>
          </a:p>
        </p:txBody>
      </p:sp>
      <p:sp>
        <p:nvSpPr>
          <p:cNvPr id="23" name="TextBox 23"/>
          <p:cNvSpPr txBox="1"/>
          <p:nvPr/>
        </p:nvSpPr>
        <p:spPr>
          <a:xfrm>
            <a:off x="1233870" y="6077721"/>
            <a:ext cx="3253990" cy="837578"/>
          </a:xfrm>
          <a:prstGeom prst="rect">
            <a:avLst/>
          </a:prstGeom>
        </p:spPr>
        <p:txBody>
          <a:bodyPr lIns="0" tIns="0" rIns="0" bIns="0" rtlCol="0" anchor="t">
            <a:spAutoFit/>
          </a:bodyPr>
          <a:lstStyle/>
          <a:p>
            <a:pPr algn="ctr">
              <a:lnSpc>
                <a:spcPts val="3195"/>
              </a:lnSpc>
            </a:pPr>
            <a:r>
              <a:rPr lang="en-US" sz="2778">
                <a:solidFill>
                  <a:srgbClr val="1A1C38"/>
                </a:solidFill>
                <a:latin typeface="Poppins Ultra-Bold"/>
              </a:rPr>
              <a:t>Online Events And Webinars</a:t>
            </a:r>
          </a:p>
        </p:txBody>
      </p:sp>
      <p:sp>
        <p:nvSpPr>
          <p:cNvPr id="24" name="TextBox 24"/>
          <p:cNvSpPr txBox="1"/>
          <p:nvPr/>
        </p:nvSpPr>
        <p:spPr>
          <a:xfrm>
            <a:off x="5203674" y="2406543"/>
            <a:ext cx="2843651" cy="837578"/>
          </a:xfrm>
          <a:prstGeom prst="rect">
            <a:avLst/>
          </a:prstGeom>
        </p:spPr>
        <p:txBody>
          <a:bodyPr lIns="0" tIns="0" rIns="0" bIns="0" rtlCol="0" anchor="t">
            <a:spAutoFit/>
          </a:bodyPr>
          <a:lstStyle/>
          <a:p>
            <a:pPr algn="ctr">
              <a:lnSpc>
                <a:spcPts val="3195"/>
              </a:lnSpc>
            </a:pPr>
            <a:r>
              <a:rPr lang="en-US" sz="2778">
                <a:solidFill>
                  <a:srgbClr val="1A1C38"/>
                </a:solidFill>
                <a:latin typeface="Poppins Ultra-Bold"/>
              </a:rPr>
              <a:t>Brand Awareness</a:t>
            </a:r>
          </a:p>
        </p:txBody>
      </p:sp>
      <p:sp>
        <p:nvSpPr>
          <p:cNvPr id="25" name="TextBox 25"/>
          <p:cNvSpPr txBox="1"/>
          <p:nvPr/>
        </p:nvSpPr>
        <p:spPr>
          <a:xfrm>
            <a:off x="1233870" y="3426438"/>
            <a:ext cx="3253990" cy="178562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Poppins"/>
              </a:rPr>
              <a:t>Social media allows for open dialogue with policymakers, regulators, journalists, and other key stakeholders. It bypasses traditional gatekeepers.</a:t>
            </a:r>
          </a:p>
        </p:txBody>
      </p:sp>
      <p:sp>
        <p:nvSpPr>
          <p:cNvPr id="26" name="TextBox 26"/>
          <p:cNvSpPr txBox="1"/>
          <p:nvPr/>
        </p:nvSpPr>
        <p:spPr>
          <a:xfrm>
            <a:off x="4998505" y="7097616"/>
            <a:ext cx="3253990" cy="899795"/>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Poppins"/>
              </a:rPr>
              <a:t>Insight allows you to tailor your messaging and advocacy strategies.</a:t>
            </a:r>
          </a:p>
        </p:txBody>
      </p:sp>
      <p:sp>
        <p:nvSpPr>
          <p:cNvPr id="27" name="TextBox 27"/>
          <p:cNvSpPr txBox="1"/>
          <p:nvPr/>
        </p:nvSpPr>
        <p:spPr>
          <a:xfrm>
            <a:off x="1233870" y="7097616"/>
            <a:ext cx="3253990" cy="2080895"/>
          </a:xfrm>
          <a:prstGeom prst="rect">
            <a:avLst/>
          </a:prstGeom>
        </p:spPr>
        <p:txBody>
          <a:bodyPr lIns="0" tIns="0" rIns="0" bIns="0" rtlCol="0" anchor="t">
            <a:spAutoFit/>
          </a:bodyPr>
          <a:lstStyle/>
          <a:p>
            <a:pPr algn="ctr">
              <a:lnSpc>
                <a:spcPts val="2380"/>
              </a:lnSpc>
            </a:pPr>
            <a:r>
              <a:rPr lang="en-US" sz="1700">
                <a:solidFill>
                  <a:srgbClr val="1A1C38"/>
                </a:solidFill>
                <a:latin typeface="Poppins"/>
              </a:rPr>
              <a:t>Social media is an ideal tool for galvanizing your employees, customers, and partners, creating a powerful grassroots network of advocates.</a:t>
            </a:r>
          </a:p>
          <a:p>
            <a:pPr algn="ctr">
              <a:lnSpc>
                <a:spcPts val="2380"/>
              </a:lnSpc>
              <a:spcBef>
                <a:spcPct val="0"/>
              </a:spcBef>
            </a:pPr>
            <a:endParaRPr lang="en-US" sz="1700">
              <a:solidFill>
                <a:srgbClr val="1A1C38"/>
              </a:solidFill>
              <a:latin typeface="Poppins"/>
            </a:endParaRPr>
          </a:p>
        </p:txBody>
      </p:sp>
      <p:sp>
        <p:nvSpPr>
          <p:cNvPr id="28" name="TextBox 28"/>
          <p:cNvSpPr txBox="1"/>
          <p:nvPr/>
        </p:nvSpPr>
        <p:spPr>
          <a:xfrm>
            <a:off x="4998505" y="3426438"/>
            <a:ext cx="3253990" cy="2376170"/>
          </a:xfrm>
          <a:prstGeom prst="rect">
            <a:avLst/>
          </a:prstGeom>
        </p:spPr>
        <p:txBody>
          <a:bodyPr lIns="0" tIns="0" rIns="0" bIns="0" rtlCol="0" anchor="t">
            <a:spAutoFit/>
          </a:bodyPr>
          <a:lstStyle/>
          <a:p>
            <a:pPr algn="ctr">
              <a:lnSpc>
                <a:spcPts val="2380"/>
              </a:lnSpc>
            </a:pPr>
            <a:r>
              <a:rPr lang="en-US" sz="1700">
                <a:solidFill>
                  <a:srgbClr val="1A1C38"/>
                </a:solidFill>
                <a:latin typeface="Poppins"/>
              </a:rPr>
              <a:t>Use platforms to publish thought leadership pieces, share industry insights, and correct misinformation, potentially influencing public perception and shaping the media narrative.</a:t>
            </a:r>
          </a:p>
          <a:p>
            <a:pPr algn="ctr">
              <a:lnSpc>
                <a:spcPts val="2380"/>
              </a:lnSpc>
              <a:spcBef>
                <a:spcPct val="0"/>
              </a:spcBef>
            </a:pPr>
            <a:endParaRPr lang="en-US" sz="1700">
              <a:solidFill>
                <a:srgbClr val="1A1C38"/>
              </a:solidFill>
              <a:latin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1D1F3B">
                <a:alpha val="100000"/>
              </a:srgbClr>
            </a:gs>
            <a:gs pos="100000">
              <a:srgbClr val="333979">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27322" y="8743950"/>
            <a:ext cx="23517897" cy="3086100"/>
            <a:chOff x="0" y="0"/>
            <a:chExt cx="6194014" cy="812800"/>
          </a:xfrm>
        </p:grpSpPr>
        <p:sp>
          <p:nvSpPr>
            <p:cNvPr id="3" name="Freeform 3"/>
            <p:cNvSpPr/>
            <p:nvPr/>
          </p:nvSpPr>
          <p:spPr>
            <a:xfrm>
              <a:off x="0" y="0"/>
              <a:ext cx="6194014" cy="812800"/>
            </a:xfrm>
            <a:custGeom>
              <a:avLst/>
              <a:gdLst/>
              <a:ahLst/>
              <a:cxnLst/>
              <a:rect l="l" t="t" r="r" b="b"/>
              <a:pathLst>
                <a:path w="6194014" h="812800">
                  <a:moveTo>
                    <a:pt x="0" y="0"/>
                  </a:moveTo>
                  <a:lnTo>
                    <a:pt x="6194014" y="0"/>
                  </a:lnTo>
                  <a:lnTo>
                    <a:pt x="6194014" y="812800"/>
                  </a:lnTo>
                  <a:lnTo>
                    <a:pt x="0" y="812800"/>
                  </a:lnTo>
                  <a:close/>
                </a:path>
              </a:pathLst>
            </a:custGeom>
            <a:gradFill rotWithShape="1">
              <a:gsLst>
                <a:gs pos="0">
                  <a:srgbClr val="2D2E62">
                    <a:alpha val="100000"/>
                  </a:srgbClr>
                </a:gs>
                <a:gs pos="100000">
                  <a:srgbClr val="00D8BE">
                    <a:alpha val="100000"/>
                  </a:srgbClr>
                </a:gs>
              </a:gsLst>
              <a:lin ang="2700000"/>
            </a:gradFill>
          </p:spPr>
          <p:txBody>
            <a:bodyPr/>
            <a:lstStyle/>
            <a:p>
              <a:endParaRPr lang="en-US"/>
            </a:p>
          </p:txBody>
        </p:sp>
        <p:sp>
          <p:nvSpPr>
            <p:cNvPr id="4" name="TextBox 4"/>
            <p:cNvSpPr txBox="1"/>
            <p:nvPr/>
          </p:nvSpPr>
          <p:spPr>
            <a:xfrm>
              <a:off x="0" y="-57150"/>
              <a:ext cx="6194014"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593210" y="1028700"/>
            <a:ext cx="4666090" cy="8229600"/>
            <a:chOff x="0" y="0"/>
            <a:chExt cx="1200591" cy="2117486"/>
          </a:xfrm>
        </p:grpSpPr>
        <p:sp>
          <p:nvSpPr>
            <p:cNvPr id="6" name="Freeform 6"/>
            <p:cNvSpPr/>
            <p:nvPr/>
          </p:nvSpPr>
          <p:spPr>
            <a:xfrm>
              <a:off x="0" y="0"/>
              <a:ext cx="1200591" cy="2117486"/>
            </a:xfrm>
            <a:custGeom>
              <a:avLst/>
              <a:gdLst/>
              <a:ahLst/>
              <a:cxnLst/>
              <a:rect l="l" t="t" r="r" b="b"/>
              <a:pathLst>
                <a:path w="1200591" h="2117486">
                  <a:moveTo>
                    <a:pt x="63049" y="0"/>
                  </a:moveTo>
                  <a:lnTo>
                    <a:pt x="1137542" y="0"/>
                  </a:lnTo>
                  <a:cubicBezTo>
                    <a:pt x="1154263" y="0"/>
                    <a:pt x="1170300" y="6643"/>
                    <a:pt x="1182124" y="18467"/>
                  </a:cubicBezTo>
                  <a:cubicBezTo>
                    <a:pt x="1193948" y="30291"/>
                    <a:pt x="1200591" y="46327"/>
                    <a:pt x="1200591" y="63049"/>
                  </a:cubicBezTo>
                  <a:lnTo>
                    <a:pt x="1200591" y="2054437"/>
                  </a:lnTo>
                  <a:cubicBezTo>
                    <a:pt x="1200591" y="2071159"/>
                    <a:pt x="1193948" y="2087196"/>
                    <a:pt x="1182124" y="2099020"/>
                  </a:cubicBezTo>
                  <a:cubicBezTo>
                    <a:pt x="1170300" y="2110844"/>
                    <a:pt x="1154263" y="2117486"/>
                    <a:pt x="1137542" y="2117486"/>
                  </a:cubicBezTo>
                  <a:lnTo>
                    <a:pt x="63049" y="2117486"/>
                  </a:lnTo>
                  <a:cubicBezTo>
                    <a:pt x="46327" y="2117486"/>
                    <a:pt x="30291" y="2110844"/>
                    <a:pt x="18467" y="2099020"/>
                  </a:cubicBezTo>
                  <a:cubicBezTo>
                    <a:pt x="6643" y="2087196"/>
                    <a:pt x="0" y="2071159"/>
                    <a:pt x="0" y="2054437"/>
                  </a:cubicBezTo>
                  <a:lnTo>
                    <a:pt x="0" y="63049"/>
                  </a:lnTo>
                  <a:cubicBezTo>
                    <a:pt x="0" y="46327"/>
                    <a:pt x="6643" y="30291"/>
                    <a:pt x="18467" y="18467"/>
                  </a:cubicBezTo>
                  <a:cubicBezTo>
                    <a:pt x="30291" y="6643"/>
                    <a:pt x="46327" y="0"/>
                    <a:pt x="63049" y="0"/>
                  </a:cubicBezTo>
                  <a:close/>
                </a:path>
              </a:pathLst>
            </a:custGeom>
            <a:solidFill>
              <a:srgbClr val="FFFFFF"/>
            </a:solidFill>
          </p:spPr>
          <p:txBody>
            <a:bodyPr/>
            <a:lstStyle/>
            <a:p>
              <a:endParaRPr lang="en-US"/>
            </a:p>
          </p:txBody>
        </p:sp>
        <p:sp>
          <p:nvSpPr>
            <p:cNvPr id="7" name="TextBox 7"/>
            <p:cNvSpPr txBox="1"/>
            <p:nvPr/>
          </p:nvSpPr>
          <p:spPr>
            <a:xfrm>
              <a:off x="0" y="-57150"/>
              <a:ext cx="1200591" cy="217463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729492" y="1177611"/>
            <a:ext cx="4393526" cy="7931779"/>
            <a:chOff x="0" y="0"/>
            <a:chExt cx="4762500" cy="8597900"/>
          </a:xfrm>
        </p:grpSpPr>
        <p:sp>
          <p:nvSpPr>
            <p:cNvPr id="9" name="Freeform 9"/>
            <p:cNvSpPr/>
            <p:nvPr/>
          </p:nvSpPr>
          <p:spPr>
            <a:xfrm>
              <a:off x="0" y="0"/>
              <a:ext cx="4762500" cy="8597900"/>
            </a:xfrm>
            <a:custGeom>
              <a:avLst/>
              <a:gdLst/>
              <a:ahLst/>
              <a:cxnLst/>
              <a:rect l="l" t="t" r="r" b="b"/>
              <a:pathLst>
                <a:path w="4762500" h="8597900">
                  <a:moveTo>
                    <a:pt x="4762500" y="254000"/>
                  </a:moveTo>
                  <a:lnTo>
                    <a:pt x="4762500" y="8343900"/>
                  </a:lnTo>
                  <a:cubicBezTo>
                    <a:pt x="4762500" y="8484235"/>
                    <a:pt x="4648835" y="8597900"/>
                    <a:pt x="4508500" y="8597900"/>
                  </a:cubicBezTo>
                  <a:lnTo>
                    <a:pt x="254000" y="8597900"/>
                  </a:lnTo>
                  <a:cubicBezTo>
                    <a:pt x="113665" y="8597900"/>
                    <a:pt x="0" y="8484235"/>
                    <a:pt x="0" y="8343900"/>
                  </a:cubicBezTo>
                  <a:lnTo>
                    <a:pt x="0" y="254000"/>
                  </a:lnTo>
                  <a:cubicBezTo>
                    <a:pt x="0" y="113665"/>
                    <a:pt x="113665" y="0"/>
                    <a:pt x="254000" y="0"/>
                  </a:cubicBezTo>
                  <a:lnTo>
                    <a:pt x="4508500" y="0"/>
                  </a:lnTo>
                  <a:cubicBezTo>
                    <a:pt x="4648835" y="0"/>
                    <a:pt x="4762500" y="113665"/>
                    <a:pt x="4762500" y="254000"/>
                  </a:cubicBezTo>
                  <a:close/>
                </a:path>
              </a:pathLst>
            </a:custGeom>
            <a:blipFill>
              <a:blip r:embed="rId2"/>
              <a:stretch>
                <a:fillRect l="-66028" r="-104771"/>
              </a:stretch>
            </a:blipFill>
          </p:spPr>
          <p:txBody>
            <a:bodyPr/>
            <a:lstStyle/>
            <a:p>
              <a:endParaRPr lang="en-US"/>
            </a:p>
          </p:txBody>
        </p:sp>
      </p:grpSp>
      <p:sp>
        <p:nvSpPr>
          <p:cNvPr id="10" name="Freeform 10"/>
          <p:cNvSpPr/>
          <p:nvPr/>
        </p:nvSpPr>
        <p:spPr>
          <a:xfrm>
            <a:off x="1028700" y="5584617"/>
            <a:ext cx="1048382" cy="1040519"/>
          </a:xfrm>
          <a:custGeom>
            <a:avLst/>
            <a:gdLst/>
            <a:ahLst/>
            <a:cxnLst/>
            <a:rect l="l" t="t" r="r" b="b"/>
            <a:pathLst>
              <a:path w="1048382" h="1040519">
                <a:moveTo>
                  <a:pt x="0" y="0"/>
                </a:moveTo>
                <a:lnTo>
                  <a:pt x="1048382" y="0"/>
                </a:lnTo>
                <a:lnTo>
                  <a:pt x="1048382" y="1040519"/>
                </a:lnTo>
                <a:lnTo>
                  <a:pt x="0" y="1040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AutoShape 11"/>
          <p:cNvSpPr/>
          <p:nvPr/>
        </p:nvSpPr>
        <p:spPr>
          <a:xfrm>
            <a:off x="2427802" y="5584566"/>
            <a:ext cx="2769" cy="1040519"/>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a:off x="2448237" y="7089679"/>
            <a:ext cx="2769" cy="1040519"/>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p:cNvSpPr/>
          <p:nvPr/>
        </p:nvSpPr>
        <p:spPr>
          <a:xfrm>
            <a:off x="1028700" y="7063286"/>
            <a:ext cx="1048382" cy="1048382"/>
          </a:xfrm>
          <a:custGeom>
            <a:avLst/>
            <a:gdLst/>
            <a:ahLst/>
            <a:cxnLst/>
            <a:rect l="l" t="t" r="r" b="b"/>
            <a:pathLst>
              <a:path w="1048382" h="1048382">
                <a:moveTo>
                  <a:pt x="0" y="0"/>
                </a:moveTo>
                <a:lnTo>
                  <a:pt x="1048382" y="0"/>
                </a:lnTo>
                <a:lnTo>
                  <a:pt x="1048382" y="1048382"/>
                </a:lnTo>
                <a:lnTo>
                  <a:pt x="0" y="10483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1028700" y="876300"/>
            <a:ext cx="5246324" cy="984250"/>
          </a:xfrm>
          <a:prstGeom prst="rect">
            <a:avLst/>
          </a:prstGeom>
        </p:spPr>
        <p:txBody>
          <a:bodyPr lIns="0" tIns="0" rIns="0" bIns="0" rtlCol="0" anchor="t">
            <a:spAutoFit/>
          </a:bodyPr>
          <a:lstStyle/>
          <a:p>
            <a:pPr>
              <a:lnSpc>
                <a:spcPts val="7699"/>
              </a:lnSpc>
            </a:pPr>
            <a:r>
              <a:rPr lang="en-US" sz="5499">
                <a:solidFill>
                  <a:srgbClr val="08ACB1"/>
                </a:solidFill>
                <a:latin typeface="Poppins Ultra-Bold"/>
              </a:rPr>
              <a:t>COMMUNITY</a:t>
            </a:r>
          </a:p>
        </p:txBody>
      </p:sp>
      <p:sp>
        <p:nvSpPr>
          <p:cNvPr id="15" name="TextBox 15"/>
          <p:cNvSpPr txBox="1"/>
          <p:nvPr/>
        </p:nvSpPr>
        <p:spPr>
          <a:xfrm>
            <a:off x="1028700" y="1651719"/>
            <a:ext cx="5390803" cy="984250"/>
          </a:xfrm>
          <a:prstGeom prst="rect">
            <a:avLst/>
          </a:prstGeom>
        </p:spPr>
        <p:txBody>
          <a:bodyPr lIns="0" tIns="0" rIns="0" bIns="0" rtlCol="0" anchor="t">
            <a:spAutoFit/>
          </a:bodyPr>
          <a:lstStyle/>
          <a:p>
            <a:pPr>
              <a:lnSpc>
                <a:spcPts val="7699"/>
              </a:lnSpc>
            </a:pPr>
            <a:r>
              <a:rPr lang="en-US" sz="5499">
                <a:solidFill>
                  <a:srgbClr val="FFFFFF"/>
                </a:solidFill>
                <a:latin typeface="Poppins Ultra-Bold"/>
              </a:rPr>
              <a:t>ENGAGEMENT</a:t>
            </a:r>
          </a:p>
        </p:txBody>
      </p:sp>
      <p:sp>
        <p:nvSpPr>
          <p:cNvPr id="16" name="TextBox 16"/>
          <p:cNvSpPr txBox="1"/>
          <p:nvPr/>
        </p:nvSpPr>
        <p:spPr>
          <a:xfrm>
            <a:off x="1028700" y="4582488"/>
            <a:ext cx="7738766" cy="559955"/>
          </a:xfrm>
          <a:prstGeom prst="rect">
            <a:avLst/>
          </a:prstGeom>
        </p:spPr>
        <p:txBody>
          <a:bodyPr lIns="0" tIns="0" rIns="0" bIns="0" rtlCol="0" anchor="t">
            <a:spAutoFit/>
          </a:bodyPr>
          <a:lstStyle/>
          <a:p>
            <a:pPr>
              <a:lnSpc>
                <a:spcPts val="4311"/>
              </a:lnSpc>
            </a:pPr>
            <a:r>
              <a:rPr lang="en-US" sz="3079">
                <a:solidFill>
                  <a:srgbClr val="FFFFFF"/>
                </a:solidFill>
                <a:latin typeface="Poppins Bold"/>
              </a:rPr>
              <a:t>Forms Of Community Engagement:</a:t>
            </a:r>
          </a:p>
        </p:txBody>
      </p:sp>
      <p:sp>
        <p:nvSpPr>
          <p:cNvPr id="17" name="TextBox 17"/>
          <p:cNvSpPr txBox="1"/>
          <p:nvPr/>
        </p:nvSpPr>
        <p:spPr>
          <a:xfrm>
            <a:off x="2692685" y="5481972"/>
            <a:ext cx="3516345" cy="479530"/>
          </a:xfrm>
          <a:prstGeom prst="rect">
            <a:avLst/>
          </a:prstGeom>
        </p:spPr>
        <p:txBody>
          <a:bodyPr lIns="0" tIns="0" rIns="0" bIns="0" rtlCol="0" anchor="t">
            <a:spAutoFit/>
          </a:bodyPr>
          <a:lstStyle/>
          <a:p>
            <a:pPr>
              <a:lnSpc>
                <a:spcPts val="3741"/>
              </a:lnSpc>
            </a:pPr>
            <a:r>
              <a:rPr lang="en-US" sz="2672">
                <a:solidFill>
                  <a:srgbClr val="FFFFFF"/>
                </a:solidFill>
                <a:latin typeface="Poppins Bold"/>
              </a:rPr>
              <a:t>Local Engagement</a:t>
            </a:r>
          </a:p>
        </p:txBody>
      </p:sp>
      <p:sp>
        <p:nvSpPr>
          <p:cNvPr id="18" name="TextBox 18"/>
          <p:cNvSpPr txBox="1"/>
          <p:nvPr/>
        </p:nvSpPr>
        <p:spPr>
          <a:xfrm>
            <a:off x="2713119" y="6987086"/>
            <a:ext cx="5287522" cy="479530"/>
          </a:xfrm>
          <a:prstGeom prst="rect">
            <a:avLst/>
          </a:prstGeom>
        </p:spPr>
        <p:txBody>
          <a:bodyPr lIns="0" tIns="0" rIns="0" bIns="0" rtlCol="0" anchor="t">
            <a:spAutoFit/>
          </a:bodyPr>
          <a:lstStyle/>
          <a:p>
            <a:pPr>
              <a:lnSpc>
                <a:spcPts val="3741"/>
              </a:lnSpc>
            </a:pPr>
            <a:r>
              <a:rPr lang="en-US" sz="2672">
                <a:solidFill>
                  <a:srgbClr val="FFFFFF"/>
                </a:solidFill>
                <a:latin typeface="Poppins Bold"/>
              </a:rPr>
              <a:t>Stakeholder Engagement</a:t>
            </a:r>
          </a:p>
        </p:txBody>
      </p:sp>
      <p:sp>
        <p:nvSpPr>
          <p:cNvPr id="19" name="TextBox 19"/>
          <p:cNvSpPr txBox="1"/>
          <p:nvPr/>
        </p:nvSpPr>
        <p:spPr>
          <a:xfrm>
            <a:off x="1028700" y="2742939"/>
            <a:ext cx="11066736" cy="1598930"/>
          </a:xfrm>
          <a:prstGeom prst="rect">
            <a:avLst/>
          </a:prstGeom>
        </p:spPr>
        <p:txBody>
          <a:bodyPr lIns="0" tIns="0" rIns="0" bIns="0" rtlCol="0" anchor="t">
            <a:spAutoFit/>
          </a:bodyPr>
          <a:lstStyle/>
          <a:p>
            <a:pPr>
              <a:lnSpc>
                <a:spcPts val="3219"/>
              </a:lnSpc>
              <a:spcBef>
                <a:spcPct val="0"/>
              </a:spcBef>
            </a:pPr>
            <a:r>
              <a:rPr lang="en-US" sz="2299">
                <a:solidFill>
                  <a:srgbClr val="FFFFFF"/>
                </a:solidFill>
                <a:latin typeface="Poppins"/>
              </a:rPr>
              <a:t>Companies that actively participate in community initiatives, support local organizations, and engage in dialogue with residents build a positive reputation. This trust can be invaluable when lobbying for policy changes, seeking government support, or navigating local regulatory hurdles.</a:t>
            </a:r>
          </a:p>
        </p:txBody>
      </p:sp>
      <p:sp>
        <p:nvSpPr>
          <p:cNvPr id="20" name="TextBox 20"/>
          <p:cNvSpPr txBox="1"/>
          <p:nvPr/>
        </p:nvSpPr>
        <p:spPr>
          <a:xfrm>
            <a:off x="2692685" y="6106746"/>
            <a:ext cx="9402751" cy="777228"/>
          </a:xfrm>
          <a:prstGeom prst="rect">
            <a:avLst/>
          </a:prstGeom>
        </p:spPr>
        <p:txBody>
          <a:bodyPr lIns="0" tIns="0" rIns="0" bIns="0" rtlCol="0" anchor="t">
            <a:spAutoFit/>
          </a:bodyPr>
          <a:lstStyle/>
          <a:p>
            <a:pPr algn="just">
              <a:lnSpc>
                <a:spcPts val="2060"/>
              </a:lnSpc>
              <a:spcBef>
                <a:spcPct val="0"/>
              </a:spcBef>
            </a:pPr>
            <a:r>
              <a:rPr lang="en-US" sz="1471">
                <a:solidFill>
                  <a:srgbClr val="FFFFFF"/>
                </a:solidFill>
                <a:latin typeface="Poppins"/>
              </a:rPr>
              <a:t>Local engagement refers to the active participation of individuals, businesses, and organizations within a specific geographic community. It encompasses a broad range of activities aimed at improving quality of life, influencing community decision-making, and addressing local challenges.</a:t>
            </a:r>
          </a:p>
        </p:txBody>
      </p:sp>
      <p:sp>
        <p:nvSpPr>
          <p:cNvPr id="21" name="TextBox 21"/>
          <p:cNvSpPr txBox="1"/>
          <p:nvPr/>
        </p:nvSpPr>
        <p:spPr>
          <a:xfrm>
            <a:off x="2713119" y="7611860"/>
            <a:ext cx="9402751" cy="777228"/>
          </a:xfrm>
          <a:prstGeom prst="rect">
            <a:avLst/>
          </a:prstGeom>
        </p:spPr>
        <p:txBody>
          <a:bodyPr lIns="0" tIns="0" rIns="0" bIns="0" rtlCol="0" anchor="t">
            <a:spAutoFit/>
          </a:bodyPr>
          <a:lstStyle/>
          <a:p>
            <a:pPr algn="just">
              <a:lnSpc>
                <a:spcPts val="2060"/>
              </a:lnSpc>
              <a:spcBef>
                <a:spcPct val="0"/>
              </a:spcBef>
            </a:pPr>
            <a:r>
              <a:rPr lang="en-US" sz="1471">
                <a:solidFill>
                  <a:srgbClr val="FFFFFF"/>
                </a:solidFill>
                <a:latin typeface="Poppins"/>
              </a:rPr>
              <a:t>Stakeholder engagement is the systematic process of identifying, understanding, and involving the individuals or groups who can impact or be impacted by a project, decision, or the overall success of an organization.</a:t>
            </a:r>
          </a:p>
        </p:txBody>
      </p:sp>
      <p:sp>
        <p:nvSpPr>
          <p:cNvPr id="22" name="AutoShape 22"/>
          <p:cNvSpPr/>
          <p:nvPr/>
        </p:nvSpPr>
        <p:spPr>
          <a:xfrm flipV="1">
            <a:off x="-1990866" y="9286875"/>
            <a:ext cx="8135896" cy="0"/>
          </a:xfrm>
          <a:prstGeom prst="line">
            <a:avLst/>
          </a:prstGeom>
          <a:ln w="57150" cap="flat">
            <a:solidFill>
              <a:srgbClr val="FFFFFF"/>
            </a:solidFill>
            <a:prstDash val="solid"/>
            <a:headEnd type="oval" w="lg" len="lg"/>
            <a:tailEnd type="oval" w="lg" len="lg"/>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1548</Words>
  <Application>Microsoft Office PowerPoint</Application>
  <PresentationFormat>Custom</PresentationFormat>
  <Paragraphs>109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Antonio Ultra-Bold</vt:lpstr>
      <vt:lpstr>Calibri</vt:lpstr>
      <vt:lpstr>Poppins Ultra-Bold</vt:lpstr>
      <vt:lpstr>Arial</vt:lpstr>
      <vt:lpstr>Poppins Semi-Bold</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And Green Modern Public Relations In Business Presentation</dc:title>
  <dc:creator>Miguel Olivas</dc:creator>
  <cp:lastModifiedBy>Miguel Olivas</cp:lastModifiedBy>
  <cp:revision>1</cp:revision>
  <dcterms:created xsi:type="dcterms:W3CDTF">2006-08-16T00:00:00Z</dcterms:created>
  <dcterms:modified xsi:type="dcterms:W3CDTF">2024-03-29T17:10:12Z</dcterms:modified>
  <dc:identifier>DAGA4GoNQg8</dc:identifier>
</cp:coreProperties>
</file>